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303" r:id="rId2"/>
    <p:sldId id="548" r:id="rId3"/>
    <p:sldId id="546" r:id="rId4"/>
    <p:sldId id="547" r:id="rId5"/>
    <p:sldId id="266" r:id="rId6"/>
    <p:sldId id="549" r:id="rId7"/>
    <p:sldId id="550" r:id="rId8"/>
    <p:sldId id="552" r:id="rId9"/>
    <p:sldId id="553" r:id="rId10"/>
    <p:sldId id="554" r:id="rId11"/>
    <p:sldId id="555" r:id="rId12"/>
    <p:sldId id="331" r:id="rId13"/>
    <p:sldId id="302" r:id="rId14"/>
    <p:sldId id="310" r:id="rId15"/>
    <p:sldId id="332" r:id="rId16"/>
    <p:sldId id="306" r:id="rId17"/>
    <p:sldId id="327" r:id="rId18"/>
    <p:sldId id="32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171"/>
    <a:srgbClr val="FFABAB"/>
    <a:srgbClr val="EA0000"/>
    <a:srgbClr val="86442E"/>
    <a:srgbClr val="C08150"/>
    <a:srgbClr val="7E3D29"/>
    <a:srgbClr val="CE8E58"/>
    <a:srgbClr val="09152B"/>
    <a:srgbClr val="72C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/>
    </p:cSldViewPr>
  </p:slideViewPr>
  <p:notesTextViewPr>
    <p:cViewPr>
      <p:scale>
        <a:sx n="3" d="2"/>
        <a:sy n="3" d="2"/>
      </p:scale>
      <p:origin x="0" y="-2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95008-216A-417C-913D-D24110688C7D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6FB11-AED1-4986-9728-31FCAA6684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38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50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06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27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99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7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69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5B0C-7F3F-4B81-A145-C66A784C54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3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5B0C-7F3F-4B81-A145-C66A784C54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5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gnéralement</a:t>
            </a:r>
            <a:r>
              <a:rPr lang="en-US" dirty="0"/>
              <a:t> pour </a:t>
            </a:r>
            <a:r>
              <a:rPr lang="en-US" dirty="0" err="1"/>
              <a:t>constuire</a:t>
            </a:r>
            <a:r>
              <a:rPr lang="en-US" dirty="0"/>
              <a:t> un </a:t>
            </a:r>
            <a:r>
              <a:rPr lang="en-US" dirty="0" err="1"/>
              <a:t>mod_le</a:t>
            </a:r>
            <a:r>
              <a:rPr lang="en-US" dirty="0"/>
              <a:t> 3d on </a:t>
            </a:r>
            <a:r>
              <a:rPr lang="en-US" dirty="0" err="1"/>
              <a:t>partant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je </a:t>
            </a:r>
            <a:r>
              <a:rPr lang="en-US" dirty="0" err="1"/>
              <a:t>viens</a:t>
            </a:r>
            <a:r>
              <a:rPr lang="en-US" dirty="0"/>
              <a:t> de le dire on fait </a:t>
            </a:r>
            <a:r>
              <a:rPr lang="en-US" dirty="0" err="1"/>
              <a:t>linterreation</a:t>
            </a:r>
            <a:r>
              <a:rPr lang="en-US" dirty="0"/>
              <a:t>, </a:t>
            </a:r>
            <a:r>
              <a:rPr lang="en-US" dirty="0" err="1"/>
              <a:t>généralement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lexperts</a:t>
            </a:r>
            <a:r>
              <a:rPr lang="en-US" dirty="0"/>
              <a:t> de métier qui font </a:t>
            </a:r>
            <a:r>
              <a:rPr lang="en-US" dirty="0" err="1"/>
              <a:t>ça</a:t>
            </a:r>
            <a:r>
              <a:rPr lang="en-US" dirty="0"/>
              <a:t> on se </a:t>
            </a:r>
            <a:r>
              <a:rPr lang="en-US" dirty="0" err="1"/>
              <a:t>basant</a:t>
            </a:r>
            <a:r>
              <a:rPr lang="en-US" dirty="0"/>
              <a:t> sur  </a:t>
            </a:r>
            <a:r>
              <a:rPr lang="en-US" dirty="0" err="1"/>
              <a:t>leurs</a:t>
            </a:r>
            <a:r>
              <a:rPr lang="en-US" dirty="0"/>
              <a:t> experience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d’étude</a:t>
            </a:r>
            <a:r>
              <a:rPr lang="en-US" dirty="0"/>
              <a:t> et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cogntif</a:t>
            </a:r>
            <a:r>
              <a:rPr lang="en-US" dirty="0"/>
              <a:t> et </a:t>
            </a:r>
            <a:r>
              <a:rPr lang="en-US" dirty="0" err="1"/>
              <a:t>metentaux</a:t>
            </a:r>
            <a:r>
              <a:rPr lang="en-US" dirty="0"/>
              <a:t>, ensuite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certain </a:t>
            </a:r>
            <a:r>
              <a:rPr lang="en-US" dirty="0" err="1"/>
              <a:t>modèle</a:t>
            </a:r>
            <a:r>
              <a:rPr lang="en-US" dirty="0"/>
              <a:t> qui conceptual et </a:t>
            </a:r>
            <a:r>
              <a:rPr lang="en-US" dirty="0" err="1"/>
              <a:t>essaye</a:t>
            </a:r>
            <a:r>
              <a:rPr lang="en-US" dirty="0"/>
              <a:t> de les representer </a:t>
            </a:r>
            <a:r>
              <a:rPr lang="en-US" dirty="0" err="1"/>
              <a:t>mahamtiquement</a:t>
            </a:r>
            <a:r>
              <a:rPr lang="en-US" dirty="0"/>
              <a:t> </a:t>
            </a:r>
            <a:r>
              <a:rPr lang="en-US" dirty="0" err="1"/>
              <a:t>généralement</a:t>
            </a:r>
            <a:r>
              <a:rPr lang="en-US" dirty="0"/>
              <a:t> via des algo base </a:t>
            </a:r>
            <a:r>
              <a:rPr lang="en-US" dirty="0" err="1"/>
              <a:t>principelemnt</a:t>
            </a:r>
            <a:r>
              <a:rPr lang="en-US" dirty="0"/>
              <a:t> sur  </a:t>
            </a:r>
            <a:r>
              <a:rPr lang="en-US" dirty="0" err="1"/>
              <a:t>l’interpolation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rigide</a:t>
            </a:r>
            <a:r>
              <a:rPr lang="en-US" dirty="0"/>
              <a:t> car la </a:t>
            </a:r>
            <a:r>
              <a:rPr lang="en-US" dirty="0" err="1"/>
              <a:t>connaisasnce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 bien </a:t>
            </a:r>
            <a:r>
              <a:rPr lang="en-US" dirty="0" err="1"/>
              <a:t>transmise</a:t>
            </a:r>
            <a:r>
              <a:rPr lang="en-US" dirty="0"/>
              <a:t>, au Meilleur des </a:t>
            </a:r>
            <a:r>
              <a:rPr lang="en-US" dirty="0" err="1"/>
              <a:t>cas</a:t>
            </a:r>
            <a:r>
              <a:rPr lang="en-US" dirty="0"/>
              <a:t> avec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interpartive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des coupe </a:t>
            </a:r>
            <a:r>
              <a:rPr lang="en-US" dirty="0" err="1"/>
              <a:t>géologique</a:t>
            </a:r>
            <a:r>
              <a:rPr lang="en-US" dirty="0"/>
              <a:t> </a:t>
            </a:r>
            <a:r>
              <a:rPr lang="en-US" dirty="0" err="1"/>
              <a:t>dessiné</a:t>
            </a:r>
            <a:r>
              <a:rPr lang="en-US" dirty="0"/>
              <a:t> à la main, </a:t>
            </a:r>
            <a:r>
              <a:rPr lang="en-US" dirty="0" err="1"/>
              <a:t>juste</a:t>
            </a:r>
            <a:r>
              <a:rPr lang="en-US" dirty="0"/>
              <a:t> un </a:t>
            </a:r>
            <a:r>
              <a:rPr lang="en-US" dirty="0" err="1"/>
              <a:t>exmpl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 pour </a:t>
            </a:r>
            <a:r>
              <a:rPr lang="en-US" dirty="0" err="1"/>
              <a:t>comprendre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voila deux forage et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represénté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surface </a:t>
            </a:r>
            <a:r>
              <a:rPr lang="en-US" dirty="0" err="1"/>
              <a:t>géologique</a:t>
            </a:r>
            <a:r>
              <a:rPr lang="en-US" dirty="0"/>
              <a:t> qui passe par </a:t>
            </a:r>
            <a:r>
              <a:rPr lang="en-US" dirty="0" err="1"/>
              <a:t>ces</a:t>
            </a:r>
            <a:r>
              <a:rPr lang="en-US" dirty="0"/>
              <a:t> deux </a:t>
            </a:r>
            <a:r>
              <a:rPr lang="en-US" dirty="0" err="1"/>
              <a:t>niveau</a:t>
            </a:r>
            <a:r>
              <a:rPr lang="en-US" dirty="0"/>
              <a:t>, un algo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faire </a:t>
            </a:r>
            <a:r>
              <a:rPr lang="en-US" dirty="0" err="1"/>
              <a:t>une</a:t>
            </a:r>
            <a:r>
              <a:rPr lang="en-US" dirty="0"/>
              <a:t> surface </a:t>
            </a:r>
            <a:r>
              <a:rPr lang="en-US" dirty="0" err="1"/>
              <a:t>pareil</a:t>
            </a:r>
            <a:r>
              <a:rPr lang="en-US" dirty="0"/>
              <a:t> et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lexpert</a:t>
            </a:r>
            <a:r>
              <a:rPr lang="en-US" dirty="0"/>
              <a:t> </a:t>
            </a:r>
            <a:r>
              <a:rPr lang="en-US" dirty="0" err="1"/>
              <a:t>conceptualise</a:t>
            </a:r>
            <a:r>
              <a:rPr lang="en-US" dirty="0"/>
              <a:t> </a:t>
            </a:r>
            <a:r>
              <a:rPr lang="en-US" dirty="0" err="1"/>
              <a:t>qu’lle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dirty="0" err="1"/>
              <a:t>ça</a:t>
            </a:r>
            <a:r>
              <a:rPr lang="en-US" dirty="0"/>
              <a:t> il a </a:t>
            </a:r>
            <a:r>
              <a:rPr lang="en-US" dirty="0" err="1"/>
              <a:t>qu’à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un </a:t>
            </a:r>
            <a:r>
              <a:rPr lang="en-US" dirty="0" err="1"/>
              <a:t>autre</a:t>
            </a:r>
            <a:r>
              <a:rPr lang="en-US" dirty="0"/>
              <a:t> forage artificial </a:t>
            </a:r>
            <a:r>
              <a:rPr lang="en-US" dirty="0" err="1"/>
              <a:t>ici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au bout du </a:t>
            </a:r>
            <a:r>
              <a:rPr lang="en-US" dirty="0" err="1"/>
              <a:t>compte</a:t>
            </a:r>
            <a:r>
              <a:rPr lang="en-US" dirty="0"/>
              <a:t>, on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forte </a:t>
            </a:r>
            <a:r>
              <a:rPr lang="en-US" dirty="0" err="1"/>
              <a:t>uncertitude</a:t>
            </a:r>
            <a:r>
              <a:rPr lang="en-US" dirty="0"/>
              <a:t> </a:t>
            </a:r>
            <a:r>
              <a:rPr lang="en-US" dirty="0" err="1"/>
              <a:t>epsitimique</a:t>
            </a:r>
            <a:r>
              <a:rPr lang="en-US" dirty="0"/>
              <a:t> </a:t>
            </a:r>
            <a:r>
              <a:rPr lang="en-US" dirty="0" err="1"/>
              <a:t>porté</a:t>
            </a:r>
            <a:r>
              <a:rPr lang="en-US" dirty="0"/>
              <a:t> sur </a:t>
            </a:r>
            <a:r>
              <a:rPr lang="en-US" dirty="0" err="1"/>
              <a:t>l’état</a:t>
            </a:r>
            <a:r>
              <a:rPr lang="en-US" dirty="0"/>
              <a:t> de </a:t>
            </a:r>
            <a:r>
              <a:rPr lang="en-US" dirty="0" err="1"/>
              <a:t>connaissance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nous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focaliser</a:t>
            </a:r>
            <a:r>
              <a:rPr lang="en-US" dirty="0"/>
              <a:t> sur les operations que les experts font  par example </a:t>
            </a:r>
            <a:r>
              <a:rPr lang="en-US" dirty="0" err="1"/>
              <a:t>definr</a:t>
            </a:r>
            <a:r>
              <a:rPr lang="en-US" dirty="0"/>
              <a:t> les </a:t>
            </a:r>
            <a:r>
              <a:rPr lang="en-US" dirty="0" err="1"/>
              <a:t>limtes</a:t>
            </a:r>
            <a:r>
              <a:rPr lang="en-US" dirty="0"/>
              <a:t> de zones </a:t>
            </a:r>
            <a:r>
              <a:rPr lang="en-US" dirty="0" err="1"/>
              <a:t>d’étude</a:t>
            </a:r>
            <a:r>
              <a:rPr lang="en-US" dirty="0"/>
              <a:t> quelle </a:t>
            </a:r>
            <a:r>
              <a:rPr lang="en-US" dirty="0" err="1"/>
              <a:t>données</a:t>
            </a:r>
            <a:r>
              <a:rPr lang="en-US" dirty="0"/>
              <a:t> utilizer quell information à </a:t>
            </a:r>
            <a:r>
              <a:rPr lang="en-US" dirty="0" err="1"/>
              <a:t>extraire</a:t>
            </a:r>
            <a:r>
              <a:rPr lang="en-US" dirty="0"/>
              <a:t> comment faire </a:t>
            </a:r>
            <a:r>
              <a:rPr lang="en-US" dirty="0" err="1"/>
              <a:t>l’interpretation</a:t>
            </a:r>
            <a:r>
              <a:rPr lang="en-US" dirty="0"/>
              <a:t> </a:t>
            </a:r>
            <a:r>
              <a:rPr lang="en-US" dirty="0" err="1"/>
              <a:t>localement</a:t>
            </a:r>
            <a:r>
              <a:rPr lang="en-US" dirty="0"/>
              <a:t> et </a:t>
            </a:r>
            <a:r>
              <a:rPr lang="en-US" dirty="0" err="1"/>
              <a:t>chosiri</a:t>
            </a:r>
            <a:r>
              <a:rPr lang="en-US" dirty="0"/>
              <a:t> la plus </a:t>
            </a:r>
            <a:r>
              <a:rPr lang="en-US" dirty="0" err="1"/>
              <a:t>coerente</a:t>
            </a:r>
            <a:r>
              <a:rPr lang="en-US" dirty="0"/>
              <a:t> </a:t>
            </a:r>
            <a:r>
              <a:rPr lang="en-US" dirty="0" err="1"/>
              <a:t>ensite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à </a:t>
            </a:r>
            <a:r>
              <a:rPr lang="en-US" dirty="0" err="1"/>
              <a:t>jours</a:t>
            </a:r>
            <a:r>
              <a:rPr lang="en-US" dirty="0"/>
              <a:t> la </a:t>
            </a:r>
            <a:r>
              <a:rPr lang="en-US" dirty="0" err="1"/>
              <a:t>connaissance</a:t>
            </a:r>
            <a:r>
              <a:rPr lang="en-US" dirty="0"/>
              <a:t> au fur et </a:t>
            </a:r>
            <a:r>
              <a:rPr lang="en-US" dirty="0" err="1"/>
              <a:t>mesure</a:t>
            </a:r>
            <a:r>
              <a:rPr lang="en-US" dirty="0"/>
              <a:t> du travail;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simulant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processs</a:t>
            </a:r>
            <a:r>
              <a:rPr lang="en-US" dirty="0"/>
              <a:t> </a:t>
            </a:r>
            <a:r>
              <a:rPr lang="en-US" dirty="0" err="1"/>
              <a:t>cogntiiff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pricnipe</a:t>
            </a:r>
            <a:r>
              <a:rPr lang="en-US" dirty="0"/>
              <a:t> le processing de </a:t>
            </a:r>
            <a:r>
              <a:rPr lang="en-US" dirty="0" err="1"/>
              <a:t>l’information</a:t>
            </a:r>
            <a:r>
              <a:rPr lang="en-US" dirty="0"/>
              <a:t> et le </a:t>
            </a:r>
            <a:r>
              <a:rPr lang="en-US" dirty="0" err="1"/>
              <a:t>raisonement</a:t>
            </a:r>
            <a:r>
              <a:rPr lang="en-US" dirty="0"/>
              <a:t>. Et je </a:t>
            </a:r>
            <a:r>
              <a:rPr lang="en-US" dirty="0" err="1"/>
              <a:t>pense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voyez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je </a:t>
            </a:r>
            <a:r>
              <a:rPr lang="en-US" dirty="0" err="1"/>
              <a:t>veux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, pour </a:t>
            </a:r>
            <a:r>
              <a:rPr lang="en-US" dirty="0" err="1"/>
              <a:t>pouvoir</a:t>
            </a:r>
            <a:r>
              <a:rPr lang="en-US" dirty="0"/>
              <a:t> faire </a:t>
            </a:r>
            <a:r>
              <a:rPr lang="en-US" dirty="0" err="1"/>
              <a:t>ça</a:t>
            </a:r>
            <a:r>
              <a:rPr lang="en-US" dirty="0"/>
              <a:t> il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falloirt</a:t>
            </a:r>
            <a:r>
              <a:rPr lang="en-US" dirty="0"/>
              <a:t> un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connaissance</a:t>
            </a:r>
            <a:r>
              <a:rPr lang="en-US" dirty="0"/>
              <a:t> qui </a:t>
            </a:r>
            <a:r>
              <a:rPr lang="en-US" dirty="0" err="1"/>
              <a:t>peu</a:t>
            </a:r>
            <a:r>
              <a:rPr lang="en-US" dirty="0"/>
              <a:t> supporter </a:t>
            </a:r>
            <a:r>
              <a:rPr lang="en-US" dirty="0" err="1"/>
              <a:t>cette</a:t>
            </a:r>
            <a:r>
              <a:rPr lang="en-US" dirty="0"/>
              <a:t> richesse et </a:t>
            </a:r>
            <a:r>
              <a:rPr lang="en-US" dirty="0" err="1"/>
              <a:t>complxité</a:t>
            </a:r>
            <a:r>
              <a:rPr lang="en-US" dirty="0"/>
              <a:t> de des relation entre les concepts et les </a:t>
            </a:r>
            <a:r>
              <a:rPr lang="en-US" dirty="0" err="1"/>
              <a:t>différentes</a:t>
            </a:r>
            <a:r>
              <a:rPr lang="en-US" dirty="0"/>
              <a:t> operations. Et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les ontologies nous </a:t>
            </a:r>
            <a:r>
              <a:rPr lang="en-US" dirty="0" err="1"/>
              <a:t>servironrs</a:t>
            </a:r>
            <a:r>
              <a:rPr lang="en-US" dirty="0"/>
              <a:t> . Au bout de 5 mint pour que je </a:t>
            </a:r>
            <a:r>
              <a:rPr lang="en-US" dirty="0" err="1"/>
              <a:t>mentionne</a:t>
            </a:r>
            <a:r>
              <a:rPr lang="en-US" dirty="0"/>
              <a:t> le mot </a:t>
            </a:r>
            <a:r>
              <a:rPr lang="en-US" dirty="0" err="1"/>
              <a:t>magique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8E12E-771B-4AD1-BA6B-A603A0DFCC8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47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Donc voila le modèle ontologique qu’on propose</a:t>
            </a:r>
          </a:p>
          <a:p>
            <a:r>
              <a:rPr lang="fr-FR" dirty="0"/>
              <a:t>Bon ce que j’ai pas mentionné au début c’est que je viens de commencer ma deuxième année. Donc ce modèle c’est ce que je propose en général et c’est à partir du prochain mois qu’on va ce lancer en </a:t>
            </a:r>
            <a:r>
              <a:rPr lang="fr-FR" dirty="0" err="1"/>
              <a:t>profendeur</a:t>
            </a:r>
            <a:r>
              <a:rPr lang="fr-FR" dirty="0"/>
              <a:t> sur la conception et la création de ce modèle. Car pendant </a:t>
            </a:r>
            <a:r>
              <a:rPr lang="fr-FR" dirty="0" err="1"/>
              <a:t>l’anne</a:t>
            </a:r>
            <a:r>
              <a:rPr lang="fr-FR" dirty="0"/>
              <a:t> passée on était un peu plus sur l’algo et faire un proof of concept qu’on algorithme peut tout à fait utiliser une connaissance structuré </a:t>
            </a:r>
          </a:p>
          <a:p>
            <a:endParaRPr lang="fr-FR" dirty="0"/>
          </a:p>
          <a:p>
            <a:r>
              <a:rPr lang="fr-FR" dirty="0" err="1"/>
              <a:t>Interet</a:t>
            </a:r>
            <a:r>
              <a:rPr lang="fr-FR" dirty="0"/>
              <a:t> d’une ontologie d’</a:t>
            </a:r>
            <a:r>
              <a:rPr lang="fr-FR" dirty="0" err="1"/>
              <a:t>interpetation</a:t>
            </a:r>
            <a:r>
              <a:rPr lang="fr-FR" dirty="0"/>
              <a:t> </a:t>
            </a:r>
          </a:p>
          <a:p>
            <a:r>
              <a:rPr lang="fr-FR" dirty="0"/>
              <a:t>Existe </a:t>
            </a:r>
            <a:r>
              <a:rPr lang="fr-FR" dirty="0" err="1"/>
              <a:t>modle</a:t>
            </a:r>
            <a:r>
              <a:rPr lang="fr-FR" dirty="0"/>
              <a:t> sémantique pas mal  standard	Ontologie peu </a:t>
            </a:r>
            <a:r>
              <a:rPr lang="fr-FR" dirty="0" err="1"/>
              <a:t>interdispilinaire</a:t>
            </a:r>
            <a:r>
              <a:rPr lang="fr-FR" dirty="0"/>
              <a:t> 0  par contre le notre est Cadre commun </a:t>
            </a:r>
            <a:r>
              <a:rPr lang="fr-FR" dirty="0" err="1"/>
              <a:t>differente</a:t>
            </a:r>
            <a:r>
              <a:rPr lang="fr-FR" dirty="0"/>
              <a:t> </a:t>
            </a:r>
            <a:r>
              <a:rPr lang="fr-FR" dirty="0" err="1"/>
              <a:t>discspline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9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85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43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46FB11-AED1-4986-9728-31FCAA6684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23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3F8A8-0AED-3E9B-C744-8DB9F4FD2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A251996-55FD-1A90-8057-F0619A30A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11C4BF-A696-9252-22B9-C1A93377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B18113-E176-37BC-2F90-522CAA8E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EC2AF-FD0A-C85C-D72D-125AF98A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18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48049-1514-C546-8809-C7D2222E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7FD27A-7215-804B-942A-F198DAC0F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7A1932-5337-D988-1DDC-CE08AB83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3356B7-B86B-795E-347B-2D4C421A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448F66-FDF3-5FF3-5FF1-38C012F5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69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49B5BFE-6F91-CCA4-EDC7-15F2C6441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0E4C84-71FA-D675-70D5-A1328503A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3B764F-7BA4-7020-4D06-1AE8228F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77E89A-EA94-CF3D-2C92-BF847A23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E61B8-BAD7-4774-6C26-1143708E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479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476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4E50-1DCC-48AD-BCFE-6101CEF0C983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89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B42DC-04DB-A727-005A-0F71F261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609C8E-BF66-F1FE-FF35-E6E8AEC8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F7F334-47F4-8BE1-CED1-B394060C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88A268-3CE9-E68B-FEB6-9AC0D4DB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7EE67A-7151-419C-A4EB-4E80D515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02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B121D-4BD4-64C4-5E9F-F02671AB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F3B8C-19EE-5126-8B16-C78971C83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631B74-B7EE-D469-400F-EEE3F891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2298A3-DD76-1A6E-12F4-03FCA626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D4998-7639-3992-E077-5EE8B529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16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5A413-033F-8533-7CFE-6BAD426F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26DEF-8566-8C48-97BA-DEF618FF4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4AA596-BA86-6EB2-1D16-AC54288BC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F8B4E9-92E3-E99E-F47F-0F2D9C73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F68393-94EC-17E0-9D4D-5958E063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8FF1B5-5EC2-37B4-2349-201CFAF1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31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5D365-95E0-A747-42F0-20BDD825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A9F28-EE85-25C2-C144-46CBC1110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3DB78C-3913-2F25-3384-B1F0C4BE5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A9FDBE-7F25-144C-3F59-941E67707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B7BF32-0289-DD3F-8E86-BD830C507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4333B2-3DA8-FD89-F2DB-E1C63A4A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623542-3587-88E7-DD6F-2019A633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B29FC8-CBED-315F-C959-A8A77B35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66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23D5-FF2B-0011-BF50-03A0C9E6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B2542A-D54E-DE31-8D7C-3E05E6A9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EC181A-28E9-16A2-2366-5CA4101E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D84A3C-3567-1F21-5C13-0EE2027B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55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75FD31-7845-2FD4-8D41-8F198CE3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8F5304-D433-BA70-4BE5-37775735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C799C3-3ACA-7192-732A-F5AF477A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64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259F1-0426-8162-537A-1317EFDF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68DE71-4792-5E9E-EFAE-68947C58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EC2DD4-469A-4112-89ED-4AD867704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00CDD8-D4E5-9E6C-042D-9061865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1DD4E0-145F-9270-D3D2-6FF35F3F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6BDC3C-134C-C1AC-D08D-18BFB982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94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9F02A-0738-20EF-ED2C-237D6640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309FA8-6F2E-FF7A-3261-DABDB08C5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CBDEA4-C8C3-F728-443D-FA9C74B56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563975-3A47-B834-1A3E-E1A267F1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7592C7-7BD7-6EFB-7168-05C80840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83B88B-6158-870B-B037-FCFE2948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89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4C8FB0-E0EF-14A2-13CE-44B7F598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E39BEF-105B-9A3F-A8CE-64E67433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7E4EDF-E142-6211-1B9B-64854657A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742B3-E337-4F1C-84D7-0FA69258CB4C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0AC183-CFC9-2417-485C-7F580E7BA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E3FC7-3CD6-BFE8-6805-9FCDA477E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90A43-37EE-4C97-AA8D-00BA280A3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25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madeddine.laouici@univ-orleans.fr" TargetMode="External"/><Relationship Id="rId4" Type="http://schemas.openxmlformats.org/officeDocument/2006/relationships/hyperlink" Target="mailto:i.laouici@brgm.f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jpeg"/><Relationship Id="rId10" Type="http://schemas.openxmlformats.org/officeDocument/2006/relationships/image" Target="../media/image44.png"/><Relationship Id="rId4" Type="http://schemas.openxmlformats.org/officeDocument/2006/relationships/image" Target="../media/image39.jpe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5" Type="http://schemas.openxmlformats.org/officeDocument/2006/relationships/image" Target="../media/image9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jpeg"/><Relationship Id="rId7" Type="http://schemas.microsoft.com/office/2007/relationships/hdphoto" Target="../media/hdphoto1.wdp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19.jpeg"/><Relationship Id="rId10" Type="http://schemas.openxmlformats.org/officeDocument/2006/relationships/image" Target="../media/image9.png"/><Relationship Id="rId4" Type="http://schemas.openxmlformats.org/officeDocument/2006/relationships/image" Target="../media/image18.gi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18.gi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CEEC335F-F878-92A3-66B7-A366955D3C6C}"/>
              </a:ext>
            </a:extLst>
          </p:cNvPr>
          <p:cNvGrpSpPr/>
          <p:nvPr/>
        </p:nvGrpSpPr>
        <p:grpSpPr>
          <a:xfrm>
            <a:off x="-37456" y="-63176"/>
            <a:ext cx="12931653" cy="6932750"/>
            <a:chOff x="-37456" y="-63176"/>
            <a:chExt cx="12931653" cy="6932750"/>
          </a:xfrm>
        </p:grpSpPr>
        <p:pic>
          <p:nvPicPr>
            <p:cNvPr id="12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0BADA82F-E7ED-8799-6EA2-02345AFF0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17"/>
            <a:stretch/>
          </p:blipFill>
          <p:spPr bwMode="auto">
            <a:xfrm>
              <a:off x="-37456" y="2708121"/>
              <a:ext cx="7232431" cy="416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EB1FBE22-5714-3EAD-E1D1-7AAF450C5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17" b="32791"/>
            <a:stretch/>
          </p:blipFill>
          <p:spPr bwMode="auto">
            <a:xfrm flipV="1">
              <a:off x="-37456" y="-63176"/>
              <a:ext cx="7232431" cy="279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8EDA15F0-0BB7-A918-8770-0D6503AEE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71" r="-3627"/>
            <a:stretch/>
          </p:blipFill>
          <p:spPr bwMode="auto">
            <a:xfrm>
              <a:off x="7194975" y="2703291"/>
              <a:ext cx="5699222" cy="416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1FBD4448-F56E-9403-CFDB-35F717B8C5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71" r="-3627" b="30879"/>
            <a:stretch/>
          </p:blipFill>
          <p:spPr bwMode="auto">
            <a:xfrm flipV="1">
              <a:off x="7194975" y="-63176"/>
              <a:ext cx="5699222" cy="287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FFADA3A1-B0DC-5B47-4DF5-160F1CF2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9624" y="111750"/>
            <a:ext cx="2722376" cy="10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B690FD68-74E4-9A84-A674-E9A0B60B9BE9}"/>
              </a:ext>
            </a:extLst>
          </p:cNvPr>
          <p:cNvSpPr txBox="1">
            <a:spLocks/>
          </p:cNvSpPr>
          <p:nvPr/>
        </p:nvSpPr>
        <p:spPr>
          <a:xfrm>
            <a:off x="7734943" y="5185897"/>
            <a:ext cx="4366862" cy="61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fr-FR" sz="2800" dirty="0">
              <a:ln>
                <a:solidFill>
                  <a:srgbClr val="618CD0"/>
                </a:solidFill>
              </a:ln>
              <a:solidFill>
                <a:schemeClr val="bg2">
                  <a:lumMod val="50000"/>
                </a:schemeClr>
              </a:solidFill>
              <a:effectLst>
                <a:glow rad="330200">
                  <a:schemeClr val="bg1"/>
                </a:glow>
              </a:effectLst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0294935C-921A-1F16-4C56-7BE591FF2DE5}"/>
              </a:ext>
            </a:extLst>
          </p:cNvPr>
          <p:cNvSpPr txBox="1"/>
          <p:nvPr/>
        </p:nvSpPr>
        <p:spPr>
          <a:xfrm>
            <a:off x="7495650" y="4121249"/>
            <a:ext cx="4366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0" i="0" dirty="0">
                <a:solidFill>
                  <a:schemeClr val="bg1"/>
                </a:solidFill>
                <a:effectLst/>
                <a:latin typeface="Noto Sans" panose="020B0502040504020204" pitchFamily="34"/>
              </a:rPr>
              <a:t>Ontologie, web sémantique et interdisciplinarité</a:t>
            </a:r>
          </a:p>
          <a:p>
            <a:pPr algn="r"/>
            <a:r>
              <a:rPr lang="fr-FR" b="0" i="0" dirty="0">
                <a:solidFill>
                  <a:schemeClr val="bg1"/>
                </a:solidFill>
                <a:effectLst/>
                <a:latin typeface="Noto Sans" panose="020B0502040504020204" pitchFamily="34"/>
              </a:rPr>
              <a:t> 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28/29 November, Tours, France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fr-FR" sz="1800" dirty="0">
                <a:solidFill>
                  <a:schemeClr val="bg1"/>
                </a:solidFill>
              </a:rPr>
              <a:t>Imadeddine Laouici</a:t>
            </a:r>
            <a:endParaRPr lang="fr-FR" sz="2800" dirty="0">
              <a:ln>
                <a:solidFill>
                  <a:srgbClr val="618CD0"/>
                </a:solidFill>
              </a:ln>
              <a:solidFill>
                <a:schemeClr val="bg1"/>
              </a:solidFill>
              <a:effectLst>
                <a:glow rad="330200">
                  <a:schemeClr val="bg1"/>
                </a:glow>
              </a:effectLst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25D4F79D-91E8-5C5A-A624-99D674CCACC5}"/>
              </a:ext>
            </a:extLst>
          </p:cNvPr>
          <p:cNvSpPr txBox="1"/>
          <p:nvPr/>
        </p:nvSpPr>
        <p:spPr>
          <a:xfrm>
            <a:off x="5047740" y="2028432"/>
            <a:ext cx="6834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n>
                  <a:solidFill>
                    <a:srgbClr val="ACACAC"/>
                  </a:solidFill>
                </a:ln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Geological Knowledge Formalization and processes Automation for 3D Reconstruction of Subsoil Architecture</a:t>
            </a:r>
          </a:p>
        </p:txBody>
      </p:sp>
      <p:pic>
        <p:nvPicPr>
          <p:cNvPr id="1032" name="Picture 8" descr="Institut des Sciences de la Terre d'Orléans - ISTO">
            <a:extLst>
              <a:ext uri="{FF2B5EF4-FFF2-40B4-BE49-F238E27FC236}">
                <a16:creationId xmlns:a16="http://schemas.microsoft.com/office/drawing/2014/main" id="{1388264B-B9CD-331E-DEDC-3A1E40D9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95" y="152236"/>
            <a:ext cx="1712805" cy="77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0878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001B08D-6054-6A06-1769-BA93A19209B5}"/>
              </a:ext>
            </a:extLst>
          </p:cNvPr>
          <p:cNvGrpSpPr/>
          <p:nvPr/>
        </p:nvGrpSpPr>
        <p:grpSpPr>
          <a:xfrm>
            <a:off x="522388" y="4196581"/>
            <a:ext cx="3615363" cy="1179728"/>
            <a:chOff x="659256" y="197510"/>
            <a:chExt cx="6172550" cy="20972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048F24-46B3-3117-E4E8-61D601D656DC}"/>
                </a:ext>
              </a:extLst>
            </p:cNvPr>
            <p:cNvSpPr/>
            <p:nvPr/>
          </p:nvSpPr>
          <p:spPr>
            <a:xfrm>
              <a:off x="659257" y="932309"/>
              <a:ext cx="1518285" cy="621984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Heterogenous Observations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7F4EC7-CB15-7984-8D88-B48E0D471C81}"/>
                </a:ext>
              </a:extLst>
            </p:cNvPr>
            <p:cNvSpPr/>
            <p:nvPr/>
          </p:nvSpPr>
          <p:spPr>
            <a:xfrm>
              <a:off x="659256" y="197510"/>
              <a:ext cx="1518286" cy="621984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>
                  <a:solidFill>
                    <a:schemeClr val="tx1"/>
                  </a:solidFill>
                </a:rPr>
                <a:t>Prior </a:t>
              </a:r>
              <a:r>
                <a:rPr lang="fr-FR" sz="900" b="1" dirty="0" err="1">
                  <a:solidFill>
                    <a:schemeClr val="tx1"/>
                  </a:solidFill>
                </a:rPr>
                <a:t>knowledge</a:t>
              </a:r>
              <a:endParaRPr lang="fr-FR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A74F1D-691A-14D1-D2CE-8B7B6836663B}"/>
                </a:ext>
              </a:extLst>
            </p:cNvPr>
            <p:cNvSpPr/>
            <p:nvPr/>
          </p:nvSpPr>
          <p:spPr>
            <a:xfrm>
              <a:off x="659256" y="1672820"/>
              <a:ext cx="1518286" cy="621984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 err="1">
                  <a:solidFill>
                    <a:schemeClr val="tx1"/>
                  </a:solidFill>
                </a:rPr>
                <a:t>Study</a:t>
              </a:r>
              <a:r>
                <a:rPr lang="fr-FR" sz="900" b="1" dirty="0">
                  <a:solidFill>
                    <a:schemeClr val="tx1"/>
                  </a:solidFill>
                </a:rPr>
                <a:t> area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F773BEB-7EAE-F231-21E1-645BD93FB32A}"/>
                </a:ext>
              </a:extLst>
            </p:cNvPr>
            <p:cNvGrpSpPr/>
            <p:nvPr/>
          </p:nvGrpSpPr>
          <p:grpSpPr>
            <a:xfrm>
              <a:off x="3002081" y="423742"/>
              <a:ext cx="1518285" cy="1550820"/>
              <a:chOff x="3002081" y="423742"/>
              <a:chExt cx="1518285" cy="155082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AD0BBB-9FF5-2F1F-F237-8CECC6FE00E3}"/>
                  </a:ext>
                </a:extLst>
              </p:cNvPr>
              <p:cNvSpPr/>
              <p:nvPr/>
            </p:nvSpPr>
            <p:spPr>
              <a:xfrm>
                <a:off x="3002081" y="423742"/>
                <a:ext cx="1518285" cy="15508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b="1" dirty="0" err="1">
                    <a:solidFill>
                      <a:schemeClr val="tx1"/>
                    </a:solidFill>
                  </a:rPr>
                  <a:t>Ontology</a:t>
                </a:r>
                <a:r>
                  <a:rPr lang="fr-FR" sz="900" b="1" dirty="0">
                    <a:solidFill>
                      <a:schemeClr val="tx1"/>
                    </a:solidFill>
                  </a:rPr>
                  <a:t> :</a:t>
                </a:r>
              </a:p>
              <a:p>
                <a:pPr algn="ctr"/>
                <a:r>
                  <a:rPr lang="fr-FR" sz="900" dirty="0" err="1">
                    <a:solidFill>
                      <a:schemeClr val="tx1"/>
                    </a:solidFill>
                  </a:rPr>
                  <a:t>Reasoning</a:t>
                </a:r>
                <a:endParaRPr lang="fr-FR" sz="900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Graphique 16" descr="Cercles avec flèches contour">
                <a:extLst>
                  <a:ext uri="{FF2B5EF4-FFF2-40B4-BE49-F238E27FC236}">
                    <a16:creationId xmlns:a16="http://schemas.microsoft.com/office/drawing/2014/main" id="{E32F6D63-F4D1-641A-34C4-4A91B136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93945" y="1151004"/>
                <a:ext cx="734556" cy="734556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31D190-E578-8CE6-406C-F6F5196D2A99}"/>
                </a:ext>
              </a:extLst>
            </p:cNvPr>
            <p:cNvSpPr/>
            <p:nvPr/>
          </p:nvSpPr>
          <p:spPr>
            <a:xfrm>
              <a:off x="5360193" y="395741"/>
              <a:ext cx="1471613" cy="530861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>
                  <a:solidFill>
                    <a:schemeClr val="tx1"/>
                  </a:solidFill>
                </a:rPr>
                <a:t>Inputs Classification</a:t>
              </a:r>
              <a:endParaRPr lang="fr-FR" sz="1013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17A4A4-2545-02EC-094E-555C9F8D766A}"/>
                </a:ext>
              </a:extLst>
            </p:cNvPr>
            <p:cNvSpPr/>
            <p:nvPr/>
          </p:nvSpPr>
          <p:spPr>
            <a:xfrm>
              <a:off x="5360193" y="1335599"/>
              <a:ext cx="1471613" cy="530861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>
                  <a:solidFill>
                    <a:schemeClr val="tx1"/>
                  </a:solidFill>
                </a:rPr>
                <a:t>Zones Classification</a:t>
              </a:r>
              <a:endParaRPr lang="fr-FR" sz="1013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5C6BA21C-8D75-E090-3FF9-606A3ED68659}"/>
                </a:ext>
              </a:extLst>
            </p:cNvPr>
            <p:cNvSpPr/>
            <p:nvPr/>
          </p:nvSpPr>
          <p:spPr>
            <a:xfrm>
              <a:off x="2177542" y="508502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604B8FC0-D16E-D523-66BA-A038D98AAB17}"/>
                </a:ext>
              </a:extLst>
            </p:cNvPr>
            <p:cNvSpPr/>
            <p:nvPr/>
          </p:nvSpPr>
          <p:spPr>
            <a:xfrm>
              <a:off x="2177542" y="1055549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995ED9CC-842F-A20D-45F5-189E206741A8}"/>
                </a:ext>
              </a:extLst>
            </p:cNvPr>
            <p:cNvSpPr/>
            <p:nvPr/>
          </p:nvSpPr>
          <p:spPr>
            <a:xfrm>
              <a:off x="2205423" y="1672820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45F8426E-BB4E-DC3D-7822-F7D65D5070C6}"/>
                </a:ext>
              </a:extLst>
            </p:cNvPr>
            <p:cNvSpPr/>
            <p:nvPr/>
          </p:nvSpPr>
          <p:spPr>
            <a:xfrm>
              <a:off x="4509113" y="556679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15" name="Flèche : droite 14">
              <a:extLst>
                <a:ext uri="{FF2B5EF4-FFF2-40B4-BE49-F238E27FC236}">
                  <a16:creationId xmlns:a16="http://schemas.microsoft.com/office/drawing/2014/main" id="{410E5BA9-0897-189C-CD6F-669103BAE303}"/>
                </a:ext>
              </a:extLst>
            </p:cNvPr>
            <p:cNvSpPr/>
            <p:nvPr/>
          </p:nvSpPr>
          <p:spPr>
            <a:xfrm>
              <a:off x="4520366" y="1458570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CF4378F-0F13-B85E-69A3-9D386C3225D0}"/>
              </a:ext>
            </a:extLst>
          </p:cNvPr>
          <p:cNvGrpSpPr/>
          <p:nvPr/>
        </p:nvGrpSpPr>
        <p:grpSpPr>
          <a:xfrm>
            <a:off x="3384313" y="950120"/>
            <a:ext cx="3950396" cy="1594264"/>
            <a:chOff x="5553066" y="1076773"/>
            <a:chExt cx="6577974" cy="24995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F7005D-D00B-412B-DF02-31E6D0DB6008}"/>
                </a:ext>
              </a:extLst>
            </p:cNvPr>
            <p:cNvSpPr/>
            <p:nvPr/>
          </p:nvSpPr>
          <p:spPr>
            <a:xfrm>
              <a:off x="7911110" y="2025525"/>
              <a:ext cx="1923778" cy="15508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Execution algorithm</a:t>
              </a: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tx1"/>
                  </a:solidFill>
                </a:rPr>
                <a:t>Variables feature detection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044862-1E6C-D043-6A75-B1E11C792CA9}"/>
                </a:ext>
              </a:extLst>
            </p:cNvPr>
            <p:cNvSpPr/>
            <p:nvPr/>
          </p:nvSpPr>
          <p:spPr>
            <a:xfrm>
              <a:off x="5553066" y="2113503"/>
              <a:ext cx="1518286" cy="621985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Interpretation inputs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5A3F2A-C76D-7574-0658-4B0A3DA105CB}"/>
                </a:ext>
              </a:extLst>
            </p:cNvPr>
            <p:cNvSpPr/>
            <p:nvPr/>
          </p:nvSpPr>
          <p:spPr>
            <a:xfrm>
              <a:off x="5568285" y="2901069"/>
              <a:ext cx="1518286" cy="621985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>
                  <a:solidFill>
                    <a:schemeClr val="tx1"/>
                  </a:solidFill>
                </a:rPr>
                <a:t>Prior </a:t>
              </a:r>
              <a:r>
                <a:rPr lang="fr-FR" sz="900" b="1" dirty="0" err="1">
                  <a:solidFill>
                    <a:schemeClr val="tx1"/>
                  </a:solidFill>
                </a:rPr>
                <a:t>knowledge</a:t>
              </a:r>
              <a:endParaRPr lang="fr-FR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DF3094-304B-19AE-49B6-81316CD94B75}"/>
                </a:ext>
              </a:extLst>
            </p:cNvPr>
            <p:cNvSpPr/>
            <p:nvPr/>
          </p:nvSpPr>
          <p:spPr>
            <a:xfrm>
              <a:off x="10659427" y="2555969"/>
              <a:ext cx="1471613" cy="530861"/>
            </a:xfrm>
            <a:prstGeom prst="rect">
              <a:avLst/>
            </a:prstGeom>
            <a:solidFill>
              <a:srgbClr val="F6F6F6"/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Interpretation variables</a:t>
              </a:r>
              <a:endParaRPr lang="en-US" sz="1013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Flèche : droite 22">
              <a:extLst>
                <a:ext uri="{FF2B5EF4-FFF2-40B4-BE49-F238E27FC236}">
                  <a16:creationId xmlns:a16="http://schemas.microsoft.com/office/drawing/2014/main" id="{091B9D95-528E-7E05-3291-E800E77B14FE}"/>
                </a:ext>
              </a:extLst>
            </p:cNvPr>
            <p:cNvSpPr/>
            <p:nvPr/>
          </p:nvSpPr>
          <p:spPr>
            <a:xfrm>
              <a:off x="7086571" y="2429416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24" name="Flèche : droite 23">
              <a:extLst>
                <a:ext uri="{FF2B5EF4-FFF2-40B4-BE49-F238E27FC236}">
                  <a16:creationId xmlns:a16="http://schemas.microsoft.com/office/drawing/2014/main" id="{785CE050-312C-165B-01D3-17B1C2C9C56C}"/>
                </a:ext>
              </a:extLst>
            </p:cNvPr>
            <p:cNvSpPr/>
            <p:nvPr/>
          </p:nvSpPr>
          <p:spPr>
            <a:xfrm>
              <a:off x="7086571" y="2976463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990C977F-21D3-64B3-72F7-CA8E37AC4C95}"/>
                </a:ext>
              </a:extLst>
            </p:cNvPr>
            <p:cNvSpPr/>
            <p:nvPr/>
          </p:nvSpPr>
          <p:spPr>
            <a:xfrm>
              <a:off x="9834888" y="2677798"/>
              <a:ext cx="824539" cy="287205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429E0A-09BE-9F3E-9664-97BFC3F88B39}"/>
                </a:ext>
              </a:extLst>
            </p:cNvPr>
            <p:cNvSpPr/>
            <p:nvPr/>
          </p:nvSpPr>
          <p:spPr>
            <a:xfrm>
              <a:off x="8229464" y="1076773"/>
              <a:ext cx="1266599" cy="45225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  <a:effectLst>
              <a:outerShdw blurRad="38100" dist="50800" dir="2700000" algn="ctr">
                <a:srgbClr val="000000">
                  <a:alpha val="71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b="1" dirty="0" err="1">
                  <a:solidFill>
                    <a:schemeClr val="tx1"/>
                  </a:solidFill>
                </a:rPr>
                <a:t>Ontology</a:t>
              </a:r>
              <a:endParaRPr lang="fr-FR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necteur : en arc 26">
              <a:extLst>
                <a:ext uri="{FF2B5EF4-FFF2-40B4-BE49-F238E27FC236}">
                  <a16:creationId xmlns:a16="http://schemas.microsoft.com/office/drawing/2014/main" id="{0D8CA361-ED1A-37C4-F403-C8D5DD8CA33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88693" y="1341219"/>
              <a:ext cx="725076" cy="643534"/>
            </a:xfrm>
            <a:prstGeom prst="curvedConnector3">
              <a:avLst>
                <a:gd name="adj1" fmla="val 683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 : en arc 27">
              <a:extLst>
                <a:ext uri="{FF2B5EF4-FFF2-40B4-BE49-F238E27FC236}">
                  <a16:creationId xmlns:a16="http://schemas.microsoft.com/office/drawing/2014/main" id="{FC938E00-EE39-502C-8640-8B836419A8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16876" y="1346335"/>
              <a:ext cx="725077" cy="633301"/>
            </a:xfrm>
            <a:prstGeom prst="curvedConnector3">
              <a:avLst>
                <a:gd name="adj1" fmla="val 695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C5ECFE-A08D-DA6E-4CFD-7E8E48B609C0}"/>
                </a:ext>
              </a:extLst>
            </p:cNvPr>
            <p:cNvSpPr txBox="1"/>
            <p:nvPr/>
          </p:nvSpPr>
          <p:spPr>
            <a:xfrm>
              <a:off x="8441186" y="1505578"/>
              <a:ext cx="955067" cy="71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13" dirty="0" err="1"/>
                <a:t>guiding</a:t>
              </a:r>
              <a:endParaRPr lang="fr-FR" sz="1013" dirty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8E69A85-F2DA-E7A0-8348-539555D05241}"/>
              </a:ext>
            </a:extLst>
          </p:cNvPr>
          <p:cNvGrpSpPr/>
          <p:nvPr/>
        </p:nvGrpSpPr>
        <p:grpSpPr>
          <a:xfrm>
            <a:off x="6096000" y="3263404"/>
            <a:ext cx="5631374" cy="3270912"/>
            <a:chOff x="797135" y="3252366"/>
            <a:chExt cx="5631374" cy="3013289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4A88741-AB90-F2D3-5396-91D921EE1794}"/>
                </a:ext>
              </a:extLst>
            </p:cNvPr>
            <p:cNvGrpSpPr/>
            <p:nvPr/>
          </p:nvGrpSpPr>
          <p:grpSpPr>
            <a:xfrm>
              <a:off x="797135" y="3252366"/>
              <a:ext cx="5631374" cy="3013289"/>
              <a:chOff x="1620390" y="189198"/>
              <a:chExt cx="9357743" cy="535695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BD9EF7-B30E-EF13-8608-836DAB9FA4D8}"/>
                  </a:ext>
                </a:extLst>
              </p:cNvPr>
              <p:cNvSpPr/>
              <p:nvPr/>
            </p:nvSpPr>
            <p:spPr>
              <a:xfrm>
                <a:off x="2579900" y="2016005"/>
                <a:ext cx="1518286" cy="621984"/>
              </a:xfrm>
              <a:prstGeom prst="rect">
                <a:avLst/>
              </a:prstGeom>
              <a:solidFill>
                <a:srgbClr val="F6F6F6"/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Prior knowledge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E462DBE-9E81-6D7D-9DE5-7FF09668621C}"/>
                  </a:ext>
                </a:extLst>
              </p:cNvPr>
              <p:cNvSpPr/>
              <p:nvPr/>
            </p:nvSpPr>
            <p:spPr>
              <a:xfrm>
                <a:off x="2633713" y="1279182"/>
                <a:ext cx="1471613" cy="530861"/>
              </a:xfrm>
              <a:prstGeom prst="rect">
                <a:avLst/>
              </a:prstGeom>
              <a:solidFill>
                <a:srgbClr val="F6F6F6"/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Interpretation variables</a:t>
                </a:r>
                <a:endParaRPr lang="en-US" sz="1013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lèche : droite 37">
                <a:extLst>
                  <a:ext uri="{FF2B5EF4-FFF2-40B4-BE49-F238E27FC236}">
                    <a16:creationId xmlns:a16="http://schemas.microsoft.com/office/drawing/2014/main" id="{3B166776-E43E-D2C4-F3B3-C86544D2A864}"/>
                  </a:ext>
                </a:extLst>
              </p:cNvPr>
              <p:cNvSpPr/>
              <p:nvPr/>
            </p:nvSpPr>
            <p:spPr>
              <a:xfrm>
                <a:off x="4106575" y="1403217"/>
                <a:ext cx="824539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39" name="Flèche : droite 38">
                <a:extLst>
                  <a:ext uri="{FF2B5EF4-FFF2-40B4-BE49-F238E27FC236}">
                    <a16:creationId xmlns:a16="http://schemas.microsoft.com/office/drawing/2014/main" id="{B5E4BB04-C0F2-459A-774C-906874EB2713}"/>
                  </a:ext>
                </a:extLst>
              </p:cNvPr>
              <p:cNvSpPr/>
              <p:nvPr/>
            </p:nvSpPr>
            <p:spPr>
              <a:xfrm>
                <a:off x="4106574" y="2138996"/>
                <a:ext cx="824539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5EA6A15-BA69-3CB0-385C-30A5E5CC455C}"/>
                  </a:ext>
                </a:extLst>
              </p:cNvPr>
              <p:cNvSpPr/>
              <p:nvPr/>
            </p:nvSpPr>
            <p:spPr>
              <a:xfrm>
                <a:off x="4931113" y="1267963"/>
                <a:ext cx="2144390" cy="13271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Execution algorithm</a:t>
                </a:r>
              </a:p>
              <a:p>
                <a:pPr marL="160734" indent="-160734">
                  <a:buFont typeface="Arial" panose="020B0604020202020204" pitchFamily="34" charset="0"/>
                  <a:buChar char="•"/>
                </a:pPr>
                <a:r>
                  <a:rPr lang="en-US" sz="788" dirty="0">
                    <a:solidFill>
                      <a:schemeClr val="tx1"/>
                    </a:solidFill>
                  </a:rPr>
                  <a:t>Interpretation proposing</a:t>
                </a:r>
              </a:p>
              <a:p>
                <a:pPr marL="160734" indent="-160734">
                  <a:buFont typeface="Arial" panose="020B0604020202020204" pitchFamily="34" charset="0"/>
                  <a:buChar char="•"/>
                </a:pPr>
                <a:r>
                  <a:rPr lang="en-US" sz="788" dirty="0">
                    <a:solidFill>
                      <a:schemeClr val="tx1"/>
                    </a:solidFill>
                  </a:rPr>
                  <a:t>Parameters generation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84EFC09-8C67-C02A-BDFC-4D58F001DE26}"/>
                  </a:ext>
                </a:extLst>
              </p:cNvPr>
              <p:cNvSpPr/>
              <p:nvPr/>
            </p:nvSpPr>
            <p:spPr>
              <a:xfrm>
                <a:off x="5375302" y="338820"/>
                <a:ext cx="1266599" cy="4522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b="1" dirty="0" err="1">
                    <a:solidFill>
                      <a:schemeClr val="tx1"/>
                    </a:solidFill>
                  </a:rPr>
                  <a:t>Ontology</a:t>
                </a:r>
                <a:endParaRPr lang="fr-FR" sz="9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Connecteur : en arc 41">
                <a:extLst>
                  <a:ext uri="{FF2B5EF4-FFF2-40B4-BE49-F238E27FC236}">
                    <a16:creationId xmlns:a16="http://schemas.microsoft.com/office/drawing/2014/main" id="{BE486BDE-BB08-633E-6B93-F2827DB7769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334531" y="603266"/>
                <a:ext cx="725076" cy="643534"/>
              </a:xfrm>
              <a:prstGeom prst="curvedConnector3">
                <a:avLst>
                  <a:gd name="adj1" fmla="val 68366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 : en arc 42">
                <a:extLst>
                  <a:ext uri="{FF2B5EF4-FFF2-40B4-BE49-F238E27FC236}">
                    <a16:creationId xmlns:a16="http://schemas.microsoft.com/office/drawing/2014/main" id="{13CBA729-7CC4-B389-F201-607A544FD8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62714" y="608382"/>
                <a:ext cx="725077" cy="633301"/>
              </a:xfrm>
              <a:prstGeom prst="curvedConnector3">
                <a:avLst>
                  <a:gd name="adj1" fmla="val 6959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337D949-119B-2D8B-BFF3-9921067D4974}"/>
                  </a:ext>
                </a:extLst>
              </p:cNvPr>
              <p:cNvSpPr txBox="1"/>
              <p:nvPr/>
            </p:nvSpPr>
            <p:spPr>
              <a:xfrm>
                <a:off x="5587023" y="767625"/>
                <a:ext cx="955067" cy="71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13" dirty="0" err="1"/>
                  <a:t>guiding</a:t>
                </a:r>
                <a:endParaRPr lang="fr-FR" sz="1013" dirty="0"/>
              </a:p>
            </p:txBody>
          </p:sp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4E8A854A-62B9-04A8-F02E-96132DDF7055}"/>
                  </a:ext>
                </a:extLst>
              </p:cNvPr>
              <p:cNvGrpSpPr/>
              <p:nvPr/>
            </p:nvGrpSpPr>
            <p:grpSpPr>
              <a:xfrm>
                <a:off x="7089783" y="773557"/>
                <a:ext cx="2650509" cy="2039769"/>
                <a:chOff x="4913451" y="3152804"/>
                <a:chExt cx="2650509" cy="2039769"/>
              </a:xfrm>
            </p:grpSpPr>
            <p:sp>
              <p:nvSpPr>
                <p:cNvPr id="77" name="Flèche : droite 76">
                  <a:extLst>
                    <a:ext uri="{FF2B5EF4-FFF2-40B4-BE49-F238E27FC236}">
                      <a16:creationId xmlns:a16="http://schemas.microsoft.com/office/drawing/2014/main" id="{18AE26D1-5002-B71A-0866-B45FCCB3AFA6}"/>
                    </a:ext>
                  </a:extLst>
                </p:cNvPr>
                <p:cNvSpPr/>
                <p:nvPr/>
              </p:nvSpPr>
              <p:spPr>
                <a:xfrm>
                  <a:off x="4913451" y="3782463"/>
                  <a:ext cx="824539" cy="287205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  <p:sp>
              <p:nvSpPr>
                <p:cNvPr id="78" name="Flèche : droite 77">
                  <a:extLst>
                    <a:ext uri="{FF2B5EF4-FFF2-40B4-BE49-F238E27FC236}">
                      <a16:creationId xmlns:a16="http://schemas.microsoft.com/office/drawing/2014/main" id="{32B992EA-7952-FF2B-8959-229F7E158A34}"/>
                    </a:ext>
                  </a:extLst>
                </p:cNvPr>
                <p:cNvSpPr/>
                <p:nvPr/>
              </p:nvSpPr>
              <p:spPr>
                <a:xfrm>
                  <a:off x="4936787" y="4486995"/>
                  <a:ext cx="824539" cy="287205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23FB6B3-6BDB-2656-92F7-65ABF32ECA55}"/>
                    </a:ext>
                  </a:extLst>
                </p:cNvPr>
                <p:cNvSpPr/>
                <p:nvPr/>
              </p:nvSpPr>
              <p:spPr>
                <a:xfrm>
                  <a:off x="5827498" y="3585716"/>
                  <a:ext cx="1518286" cy="621984"/>
                </a:xfrm>
                <a:prstGeom prst="rect">
                  <a:avLst/>
                </a:prstGeom>
                <a:solidFill>
                  <a:srgbClr val="F6F6F6"/>
                </a:solidFill>
                <a:ln w="9525">
                  <a:solidFill>
                    <a:schemeClr val="tx1"/>
                  </a:solidFill>
                </a:ln>
                <a:effectLst>
                  <a:outerShdw blurRad="38100" dist="50800" dir="2700000" algn="ctr">
                    <a:srgbClr val="000000">
                      <a:alpha val="71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0" h="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solidFill>
                        <a:schemeClr val="tx1"/>
                      </a:solidFill>
                    </a:rPr>
                    <a:t>Hypothesis of interpretation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DFEEC18-C936-597F-085F-2AA7D4CEC09C}"/>
                    </a:ext>
                  </a:extLst>
                </p:cNvPr>
                <p:cNvSpPr/>
                <p:nvPr/>
              </p:nvSpPr>
              <p:spPr>
                <a:xfrm>
                  <a:off x="5845978" y="4396416"/>
                  <a:ext cx="1518286" cy="621984"/>
                </a:xfrm>
                <a:prstGeom prst="rect">
                  <a:avLst/>
                </a:prstGeom>
                <a:solidFill>
                  <a:srgbClr val="F6F6F6"/>
                </a:solidFill>
                <a:ln w="9525">
                  <a:solidFill>
                    <a:schemeClr val="tx1"/>
                  </a:solidFill>
                </a:ln>
                <a:effectLst>
                  <a:outerShdw blurRad="38100" dist="50800" dir="2700000" algn="ctr">
                    <a:srgbClr val="000000">
                      <a:alpha val="71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0" h="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solidFill>
                        <a:schemeClr val="tx1"/>
                      </a:solidFill>
                    </a:rPr>
                    <a:t>parameters</a:t>
                  </a:r>
                </a:p>
              </p:txBody>
            </p:sp>
            <p:sp>
              <p:nvSpPr>
                <p:cNvPr id="81" name="Rectangle : coins arrondis 80">
                  <a:extLst>
                    <a:ext uri="{FF2B5EF4-FFF2-40B4-BE49-F238E27FC236}">
                      <a16:creationId xmlns:a16="http://schemas.microsoft.com/office/drawing/2014/main" id="{D83CC48A-ACF7-45EC-FB72-2FBC55B7CBD3}"/>
                    </a:ext>
                  </a:extLst>
                </p:cNvPr>
                <p:cNvSpPr/>
                <p:nvPr/>
              </p:nvSpPr>
              <p:spPr>
                <a:xfrm>
                  <a:off x="5681297" y="3323258"/>
                  <a:ext cx="1835239" cy="1869315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FF748CA2-C818-C45C-42EE-5ECEFF012FA2}"/>
                    </a:ext>
                  </a:extLst>
                </p:cNvPr>
                <p:cNvSpPr txBox="1"/>
                <p:nvPr/>
              </p:nvSpPr>
              <p:spPr>
                <a:xfrm>
                  <a:off x="5566760" y="3152804"/>
                  <a:ext cx="1997200" cy="410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highlight>
                        <a:srgbClr val="F6F8FC"/>
                      </a:highlight>
                    </a:rPr>
                    <a:t>Model</a:t>
                  </a: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61F2F8A-66C0-BF8E-91ED-11ECB0DB19BC}"/>
                  </a:ext>
                </a:extLst>
              </p:cNvPr>
              <p:cNvSpPr/>
              <p:nvPr/>
            </p:nvSpPr>
            <p:spPr>
              <a:xfrm>
                <a:off x="7715601" y="3429000"/>
                <a:ext cx="2270881" cy="9901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Execution algorithm</a:t>
                </a:r>
              </a:p>
              <a:p>
                <a:pPr marL="160734" indent="-160734">
                  <a:buFont typeface="Arial" panose="020B0604020202020204" pitchFamily="34" charset="0"/>
                  <a:buChar char="•"/>
                </a:pPr>
                <a:r>
                  <a:rPr lang="en-US" sz="788" dirty="0">
                    <a:solidFill>
                      <a:schemeClr val="tx1"/>
                    </a:solidFill>
                  </a:rPr>
                  <a:t>Compatibility checking</a:t>
                </a:r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15EB679A-A42E-3139-4151-1327D978F24E}"/>
                  </a:ext>
                </a:extLst>
              </p:cNvPr>
              <p:cNvGrpSpPr/>
              <p:nvPr/>
            </p:nvGrpSpPr>
            <p:grpSpPr>
              <a:xfrm>
                <a:off x="8217740" y="4419167"/>
                <a:ext cx="1266601" cy="934154"/>
                <a:chOff x="6753018" y="4957895"/>
                <a:chExt cx="1266601" cy="93415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61ADE02-13AC-F236-5582-8EDC207E5AD4}"/>
                    </a:ext>
                  </a:extLst>
                </p:cNvPr>
                <p:cNvSpPr/>
                <p:nvPr/>
              </p:nvSpPr>
              <p:spPr>
                <a:xfrm>
                  <a:off x="6753018" y="5439791"/>
                  <a:ext cx="1266599" cy="4522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38100" dist="50800" dir="2700000" algn="ctr">
                    <a:srgbClr val="000000">
                      <a:alpha val="71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0" h="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b="1" dirty="0" err="1">
                      <a:solidFill>
                        <a:schemeClr val="tx1"/>
                      </a:solidFill>
                    </a:rPr>
                    <a:t>Ontology</a:t>
                  </a:r>
                  <a:endParaRPr lang="fr-FR" sz="9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8B1741AD-F862-B63E-F2D7-932C8FFE687A}"/>
                    </a:ext>
                  </a:extLst>
                </p:cNvPr>
                <p:cNvGrpSpPr/>
                <p:nvPr/>
              </p:nvGrpSpPr>
              <p:grpSpPr>
                <a:xfrm flipV="1">
                  <a:off x="6753018" y="4957895"/>
                  <a:ext cx="1266601" cy="646848"/>
                  <a:chOff x="6753018" y="5663465"/>
                  <a:chExt cx="1266601" cy="725077"/>
                </a:xfrm>
              </p:grpSpPr>
              <p:cxnSp>
                <p:nvCxnSpPr>
                  <p:cNvPr id="75" name="Connecteur : en arc 74">
                    <a:extLst>
                      <a:ext uri="{FF2B5EF4-FFF2-40B4-BE49-F238E27FC236}">
                        <a16:creationId xmlns:a16="http://schemas.microsoft.com/office/drawing/2014/main" id="{6A93E819-3DCF-E542-37A2-8BEDABAF66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712247" y="5704237"/>
                    <a:ext cx="725076" cy="643534"/>
                  </a:xfrm>
                  <a:prstGeom prst="curvedConnector3">
                    <a:avLst>
                      <a:gd name="adj1" fmla="val 68366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eur : en arc 75">
                    <a:extLst>
                      <a:ext uri="{FF2B5EF4-FFF2-40B4-BE49-F238E27FC236}">
                        <a16:creationId xmlns:a16="http://schemas.microsoft.com/office/drawing/2014/main" id="{3AB0F991-F97C-82B8-26A7-E13590029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340430" y="5709353"/>
                    <a:ext cx="725077" cy="633301"/>
                  </a:xfrm>
                  <a:prstGeom prst="curvedConnector3">
                    <a:avLst>
                      <a:gd name="adj1" fmla="val 69590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ZoneTexte 73">
                  <a:extLst>
                    <a:ext uri="{FF2B5EF4-FFF2-40B4-BE49-F238E27FC236}">
                      <a16:creationId xmlns:a16="http://schemas.microsoft.com/office/drawing/2014/main" id="{1204F194-7E79-E1FB-DB14-405A4D5B4078}"/>
                    </a:ext>
                  </a:extLst>
                </p:cNvPr>
                <p:cNvSpPr txBox="1"/>
                <p:nvPr/>
              </p:nvSpPr>
              <p:spPr>
                <a:xfrm>
                  <a:off x="6962330" y="5060396"/>
                  <a:ext cx="955067" cy="718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13" dirty="0" err="1"/>
                    <a:t>guiding</a:t>
                  </a:r>
                  <a:endParaRPr lang="fr-FR" sz="1013" dirty="0"/>
                </a:p>
              </p:txBody>
            </p:sp>
          </p:grpSp>
          <p:sp>
            <p:nvSpPr>
              <p:cNvPr id="48" name="Flèche : droite 47">
                <a:extLst>
                  <a:ext uri="{FF2B5EF4-FFF2-40B4-BE49-F238E27FC236}">
                    <a16:creationId xmlns:a16="http://schemas.microsoft.com/office/drawing/2014/main" id="{3BD3A19E-9D25-619A-B374-856B270DAEC8}"/>
                  </a:ext>
                </a:extLst>
              </p:cNvPr>
              <p:cNvSpPr/>
              <p:nvPr/>
            </p:nvSpPr>
            <p:spPr>
              <a:xfrm rot="5400000">
                <a:off x="8127074" y="2935615"/>
                <a:ext cx="716342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49" name="Flèche : droite 48">
                <a:extLst>
                  <a:ext uri="{FF2B5EF4-FFF2-40B4-BE49-F238E27FC236}">
                    <a16:creationId xmlns:a16="http://schemas.microsoft.com/office/drawing/2014/main" id="{F4A877DC-05C1-914E-5088-6405D6167724}"/>
                  </a:ext>
                </a:extLst>
              </p:cNvPr>
              <p:cNvSpPr/>
              <p:nvPr/>
            </p:nvSpPr>
            <p:spPr>
              <a:xfrm rot="5400000">
                <a:off x="8786534" y="2935615"/>
                <a:ext cx="716342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50" name="Flèche : droite 49">
                <a:extLst>
                  <a:ext uri="{FF2B5EF4-FFF2-40B4-BE49-F238E27FC236}">
                    <a16:creationId xmlns:a16="http://schemas.microsoft.com/office/drawing/2014/main" id="{C014F0E9-E23D-131B-3306-0B3DF265E009}"/>
                  </a:ext>
                </a:extLst>
              </p:cNvPr>
              <p:cNvSpPr/>
              <p:nvPr/>
            </p:nvSpPr>
            <p:spPr>
              <a:xfrm>
                <a:off x="7083891" y="1403217"/>
                <a:ext cx="824539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51" name="Flèche : droite 50">
                <a:extLst>
                  <a:ext uri="{FF2B5EF4-FFF2-40B4-BE49-F238E27FC236}">
                    <a16:creationId xmlns:a16="http://schemas.microsoft.com/office/drawing/2014/main" id="{C6E78CA3-0639-A481-DAEF-C9EB6DC0AAC3}"/>
                  </a:ext>
                </a:extLst>
              </p:cNvPr>
              <p:cNvSpPr/>
              <p:nvPr/>
            </p:nvSpPr>
            <p:spPr>
              <a:xfrm>
                <a:off x="7107227" y="2107749"/>
                <a:ext cx="824539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EBC0C3-E4DE-F28C-46EB-1D3FBBDA89A5}"/>
                  </a:ext>
                </a:extLst>
              </p:cNvPr>
              <p:cNvSpPr/>
              <p:nvPr/>
            </p:nvSpPr>
            <p:spPr>
              <a:xfrm>
                <a:off x="4769991" y="3253177"/>
                <a:ext cx="2144390" cy="13271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Execution algorithm</a:t>
                </a:r>
              </a:p>
              <a:p>
                <a:pPr marL="160734" indent="-160734">
                  <a:buFont typeface="Arial" panose="020B0604020202020204" pitchFamily="34" charset="0"/>
                  <a:buChar char="•"/>
                </a:pPr>
                <a:r>
                  <a:rPr lang="en-US" sz="788" dirty="0">
                    <a:solidFill>
                      <a:schemeClr val="tx1"/>
                    </a:solidFill>
                  </a:rPr>
                  <a:t>Interpretation validation and acting</a:t>
                </a:r>
              </a:p>
              <a:p>
                <a:pPr marL="160734" indent="-160734">
                  <a:buFont typeface="Arial" panose="020B0604020202020204" pitchFamily="34" charset="0"/>
                  <a:buChar char="•"/>
                </a:pPr>
                <a:r>
                  <a:rPr lang="en-US" sz="788" dirty="0">
                    <a:solidFill>
                      <a:schemeClr val="tx1"/>
                    </a:solidFill>
                  </a:rPr>
                  <a:t>Knowledge upgrading with new information </a:t>
                </a:r>
              </a:p>
            </p:txBody>
          </p:sp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07AE9A1F-0A50-85BA-FAC4-E3AF2E55C05E}"/>
                  </a:ext>
                </a:extLst>
              </p:cNvPr>
              <p:cNvGrpSpPr/>
              <p:nvPr/>
            </p:nvGrpSpPr>
            <p:grpSpPr>
              <a:xfrm>
                <a:off x="5208885" y="4612003"/>
                <a:ext cx="1266601" cy="934154"/>
                <a:chOff x="6753018" y="4957895"/>
                <a:chExt cx="1266601" cy="934154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9F1F2BF-4801-FA92-3E87-CC96EC23B0E7}"/>
                    </a:ext>
                  </a:extLst>
                </p:cNvPr>
                <p:cNvSpPr/>
                <p:nvPr/>
              </p:nvSpPr>
              <p:spPr>
                <a:xfrm>
                  <a:off x="6753018" y="5439791"/>
                  <a:ext cx="1266599" cy="45225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38100" dist="50800" dir="2700000" algn="ctr">
                    <a:srgbClr val="000000">
                      <a:alpha val="71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0" h="0"/>
                  <a:bevelB w="0" h="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b="1" dirty="0" err="1">
                      <a:solidFill>
                        <a:schemeClr val="tx1"/>
                      </a:solidFill>
                    </a:rPr>
                    <a:t>Ontology</a:t>
                  </a:r>
                  <a:endParaRPr lang="fr-FR" sz="9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8" name="Groupe 67">
                  <a:extLst>
                    <a:ext uri="{FF2B5EF4-FFF2-40B4-BE49-F238E27FC236}">
                      <a16:creationId xmlns:a16="http://schemas.microsoft.com/office/drawing/2014/main" id="{B29951CE-39C7-FBE7-85C7-270E709EDB6E}"/>
                    </a:ext>
                  </a:extLst>
                </p:cNvPr>
                <p:cNvGrpSpPr/>
                <p:nvPr/>
              </p:nvGrpSpPr>
              <p:grpSpPr>
                <a:xfrm flipV="1">
                  <a:off x="6753018" y="4957895"/>
                  <a:ext cx="1266601" cy="646848"/>
                  <a:chOff x="6753018" y="5663465"/>
                  <a:chExt cx="1266601" cy="725077"/>
                </a:xfrm>
              </p:grpSpPr>
              <p:cxnSp>
                <p:nvCxnSpPr>
                  <p:cNvPr id="70" name="Connecteur : en arc 69">
                    <a:extLst>
                      <a:ext uri="{FF2B5EF4-FFF2-40B4-BE49-F238E27FC236}">
                        <a16:creationId xmlns:a16="http://schemas.microsoft.com/office/drawing/2014/main" id="{A0E35BE0-98D9-F6C7-9C8A-AAA7BBB503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6712247" y="5704237"/>
                    <a:ext cx="725076" cy="643534"/>
                  </a:xfrm>
                  <a:prstGeom prst="curvedConnector3">
                    <a:avLst>
                      <a:gd name="adj1" fmla="val 68366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necteur : en arc 70">
                    <a:extLst>
                      <a:ext uri="{FF2B5EF4-FFF2-40B4-BE49-F238E27FC236}">
                        <a16:creationId xmlns:a16="http://schemas.microsoft.com/office/drawing/2014/main" id="{19C3A172-56B9-F7FA-D2F1-B34D53934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340430" y="5709353"/>
                    <a:ext cx="725077" cy="633301"/>
                  </a:xfrm>
                  <a:prstGeom prst="curvedConnector3">
                    <a:avLst>
                      <a:gd name="adj1" fmla="val 69590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D34D2E50-2430-805B-FD46-3D2A297C82CE}"/>
                    </a:ext>
                  </a:extLst>
                </p:cNvPr>
                <p:cNvSpPr txBox="1"/>
                <p:nvPr/>
              </p:nvSpPr>
              <p:spPr>
                <a:xfrm>
                  <a:off x="6962330" y="5060396"/>
                  <a:ext cx="955067" cy="718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13" dirty="0" err="1"/>
                    <a:t>guiding</a:t>
                  </a:r>
                  <a:endParaRPr lang="fr-FR" sz="1013" dirty="0"/>
                </a:p>
              </p:txBody>
            </p:sp>
          </p:grpSp>
          <p:sp>
            <p:nvSpPr>
              <p:cNvPr id="54" name="Flèche : droite 53">
                <a:extLst>
                  <a:ext uri="{FF2B5EF4-FFF2-40B4-BE49-F238E27FC236}">
                    <a16:creationId xmlns:a16="http://schemas.microsoft.com/office/drawing/2014/main" id="{7588F44B-0220-45A0-76A9-EBF638F2AF6E}"/>
                  </a:ext>
                </a:extLst>
              </p:cNvPr>
              <p:cNvSpPr/>
              <p:nvPr/>
            </p:nvSpPr>
            <p:spPr>
              <a:xfrm flipH="1">
                <a:off x="6904789" y="3815992"/>
                <a:ext cx="810812" cy="287205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1A71DFB-146F-74CA-3B3E-D7144BEF6724}"/>
                  </a:ext>
                </a:extLst>
              </p:cNvPr>
              <p:cNvSpPr/>
              <p:nvPr/>
            </p:nvSpPr>
            <p:spPr>
              <a:xfrm>
                <a:off x="2753979" y="2926768"/>
                <a:ext cx="1518286" cy="621984"/>
              </a:xfrm>
              <a:prstGeom prst="rect">
                <a:avLst/>
              </a:prstGeom>
              <a:solidFill>
                <a:srgbClr val="F6F6F6"/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Posterior knowledge</a:t>
                </a:r>
              </a:p>
            </p:txBody>
          </p: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24184E90-0F34-485B-144D-FEF4DAF05AA3}"/>
                  </a:ext>
                </a:extLst>
              </p:cNvPr>
              <p:cNvGrpSpPr/>
              <p:nvPr/>
            </p:nvGrpSpPr>
            <p:grpSpPr>
              <a:xfrm>
                <a:off x="1719642" y="3559266"/>
                <a:ext cx="3037592" cy="1106211"/>
                <a:chOff x="1719642" y="3559266"/>
                <a:chExt cx="3037592" cy="1106211"/>
              </a:xfrm>
            </p:grpSpPr>
            <p:sp>
              <p:nvSpPr>
                <p:cNvPr id="62" name="Flèche : droite 61">
                  <a:extLst>
                    <a:ext uri="{FF2B5EF4-FFF2-40B4-BE49-F238E27FC236}">
                      <a16:creationId xmlns:a16="http://schemas.microsoft.com/office/drawing/2014/main" id="{D635BD90-15DD-47D2-8C88-D3E7F7BDDEE7}"/>
                    </a:ext>
                  </a:extLst>
                </p:cNvPr>
                <p:cNvSpPr/>
                <p:nvPr/>
              </p:nvSpPr>
              <p:spPr>
                <a:xfrm rot="16200000" flipH="1">
                  <a:off x="3150278" y="4116468"/>
                  <a:ext cx="810812" cy="287205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19CFB9F-9040-E712-FE30-04175B2D5B3E}"/>
                    </a:ext>
                  </a:extLst>
                </p:cNvPr>
                <p:cNvSpPr/>
                <p:nvPr/>
              </p:nvSpPr>
              <p:spPr>
                <a:xfrm>
                  <a:off x="1719642" y="3860100"/>
                  <a:ext cx="3037592" cy="1620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  <p:sp>
              <p:nvSpPr>
                <p:cNvPr id="64" name="Flèche : droite 63">
                  <a:extLst>
                    <a:ext uri="{FF2B5EF4-FFF2-40B4-BE49-F238E27FC236}">
                      <a16:creationId xmlns:a16="http://schemas.microsoft.com/office/drawing/2014/main" id="{D311E24B-D5DD-7D67-68F1-E56F3CB6BF9E}"/>
                    </a:ext>
                  </a:extLst>
                </p:cNvPr>
                <p:cNvSpPr/>
                <p:nvPr/>
              </p:nvSpPr>
              <p:spPr>
                <a:xfrm rot="5400000" flipH="1">
                  <a:off x="3310377" y="3662832"/>
                  <a:ext cx="495132" cy="288000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8CE95A9-814B-6F16-F61A-61056CFE7ECD}"/>
                    </a:ext>
                  </a:extLst>
                </p:cNvPr>
                <p:cNvSpPr/>
                <p:nvPr/>
              </p:nvSpPr>
              <p:spPr>
                <a:xfrm rot="5400000">
                  <a:off x="3346163" y="3936713"/>
                  <a:ext cx="424693" cy="1296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0305A93-4B68-9842-7409-5842E4DD4BA7}"/>
                    </a:ext>
                  </a:extLst>
                </p:cNvPr>
                <p:cNvSpPr/>
                <p:nvPr/>
              </p:nvSpPr>
              <p:spPr>
                <a:xfrm rot="10800000">
                  <a:off x="3416543" y="3867593"/>
                  <a:ext cx="424693" cy="151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13"/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7C8BD9-DC21-BCDC-D115-71999837E971}"/>
                  </a:ext>
                </a:extLst>
              </p:cNvPr>
              <p:cNvSpPr/>
              <p:nvPr/>
            </p:nvSpPr>
            <p:spPr>
              <a:xfrm>
                <a:off x="2836628" y="4698956"/>
                <a:ext cx="1260000" cy="52751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38100" dist="50800" dir="2700000" algn="ctr">
                  <a:srgbClr val="000000">
                    <a:alpha val="71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</a:rPr>
                  <a:t>Final output</a:t>
                </a:r>
              </a:p>
            </p:txBody>
          </p:sp>
          <p:sp>
            <p:nvSpPr>
              <p:cNvPr id="58" name="Rectangle : coins arrondis 57">
                <a:extLst>
                  <a:ext uri="{FF2B5EF4-FFF2-40B4-BE49-F238E27FC236}">
                    <a16:creationId xmlns:a16="http://schemas.microsoft.com/office/drawing/2014/main" id="{E1F3A431-B27D-9FD8-41BA-37BF91B17481}"/>
                  </a:ext>
                </a:extLst>
              </p:cNvPr>
              <p:cNvSpPr/>
              <p:nvPr/>
            </p:nvSpPr>
            <p:spPr>
              <a:xfrm>
                <a:off x="2430781" y="1909305"/>
                <a:ext cx="2069998" cy="17204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F2FD3BBD-C79E-D94F-5F8B-F0F98C9F0613}"/>
                  </a:ext>
                </a:extLst>
              </p:cNvPr>
              <p:cNvSpPr txBox="1"/>
              <p:nvPr/>
            </p:nvSpPr>
            <p:spPr>
              <a:xfrm>
                <a:off x="1620390" y="2623867"/>
                <a:ext cx="1456101" cy="65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highlight>
                      <a:srgbClr val="F6F8FC"/>
                    </a:highlight>
                  </a:rPr>
                  <a:t>Knowledge corpus</a:t>
                </a:r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8F6EBA52-077B-6940-1BCE-4853F7F410AA}"/>
                  </a:ext>
                </a:extLst>
              </p:cNvPr>
              <p:cNvSpPr/>
              <p:nvPr/>
            </p:nvSpPr>
            <p:spPr>
              <a:xfrm>
                <a:off x="4881655" y="189198"/>
                <a:ext cx="5390106" cy="5356959"/>
              </a:xfrm>
              <a:custGeom>
                <a:avLst/>
                <a:gdLst>
                  <a:gd name="connsiteX0" fmla="*/ 5080 w 5496560"/>
                  <a:gd name="connsiteY0" fmla="*/ 350520 h 3429000"/>
                  <a:gd name="connsiteX1" fmla="*/ 0 w 5496560"/>
                  <a:gd name="connsiteY1" fmla="*/ 0 h 3429000"/>
                  <a:gd name="connsiteX2" fmla="*/ 5496560 w 5496560"/>
                  <a:gd name="connsiteY2" fmla="*/ 5080 h 3429000"/>
                  <a:gd name="connsiteX3" fmla="*/ 5461000 w 5496560"/>
                  <a:gd name="connsiteY3" fmla="*/ 3423920 h 3429000"/>
                  <a:gd name="connsiteX4" fmla="*/ 2733040 w 5496560"/>
                  <a:gd name="connsiteY4" fmla="*/ 3429000 h 3429000"/>
                  <a:gd name="connsiteX5" fmla="*/ 2727960 w 5496560"/>
                  <a:gd name="connsiteY5" fmla="*/ 1635760 h 3429000"/>
                  <a:gd name="connsiteX6" fmla="*/ 15240 w 5496560"/>
                  <a:gd name="connsiteY6" fmla="*/ 1635760 h 3429000"/>
                  <a:gd name="connsiteX7" fmla="*/ 5080 w 5496560"/>
                  <a:gd name="connsiteY7" fmla="*/ 350520 h 3429000"/>
                  <a:gd name="connsiteX0" fmla="*/ 87 w 5491567"/>
                  <a:gd name="connsiteY0" fmla="*/ 350520 h 3429000"/>
                  <a:gd name="connsiteX1" fmla="*/ 20407 w 5491567"/>
                  <a:gd name="connsiteY1" fmla="*/ 0 h 3429000"/>
                  <a:gd name="connsiteX2" fmla="*/ 5491567 w 5491567"/>
                  <a:gd name="connsiteY2" fmla="*/ 5080 h 3429000"/>
                  <a:gd name="connsiteX3" fmla="*/ 5456007 w 5491567"/>
                  <a:gd name="connsiteY3" fmla="*/ 3423920 h 3429000"/>
                  <a:gd name="connsiteX4" fmla="*/ 2728047 w 5491567"/>
                  <a:gd name="connsiteY4" fmla="*/ 3429000 h 3429000"/>
                  <a:gd name="connsiteX5" fmla="*/ 2722967 w 5491567"/>
                  <a:gd name="connsiteY5" fmla="*/ 1635760 h 3429000"/>
                  <a:gd name="connsiteX6" fmla="*/ 10247 w 5491567"/>
                  <a:gd name="connsiteY6" fmla="*/ 1635760 h 3429000"/>
                  <a:gd name="connsiteX7" fmla="*/ 87 w 5491567"/>
                  <a:gd name="connsiteY7" fmla="*/ 350520 h 3429000"/>
                  <a:gd name="connsiteX0" fmla="*/ 147 w 5481467"/>
                  <a:gd name="connsiteY0" fmla="*/ 360680 h 3429000"/>
                  <a:gd name="connsiteX1" fmla="*/ 10307 w 5481467"/>
                  <a:gd name="connsiteY1" fmla="*/ 0 h 3429000"/>
                  <a:gd name="connsiteX2" fmla="*/ 5481467 w 5481467"/>
                  <a:gd name="connsiteY2" fmla="*/ 5080 h 3429000"/>
                  <a:gd name="connsiteX3" fmla="*/ 5445907 w 5481467"/>
                  <a:gd name="connsiteY3" fmla="*/ 3423920 h 3429000"/>
                  <a:gd name="connsiteX4" fmla="*/ 2717947 w 5481467"/>
                  <a:gd name="connsiteY4" fmla="*/ 3429000 h 3429000"/>
                  <a:gd name="connsiteX5" fmla="*/ 2712867 w 5481467"/>
                  <a:gd name="connsiteY5" fmla="*/ 1635760 h 3429000"/>
                  <a:gd name="connsiteX6" fmla="*/ 147 w 5481467"/>
                  <a:gd name="connsiteY6" fmla="*/ 1635760 h 3429000"/>
                  <a:gd name="connsiteX7" fmla="*/ 147 w 5481467"/>
                  <a:gd name="connsiteY7" fmla="*/ 360680 h 3429000"/>
                  <a:gd name="connsiteX0" fmla="*/ 91440 w 5481320"/>
                  <a:gd name="connsiteY0" fmla="*/ 365760 h 3429000"/>
                  <a:gd name="connsiteX1" fmla="*/ 10160 w 5481320"/>
                  <a:gd name="connsiteY1" fmla="*/ 0 h 3429000"/>
                  <a:gd name="connsiteX2" fmla="*/ 5481320 w 5481320"/>
                  <a:gd name="connsiteY2" fmla="*/ 5080 h 3429000"/>
                  <a:gd name="connsiteX3" fmla="*/ 5445760 w 5481320"/>
                  <a:gd name="connsiteY3" fmla="*/ 3423920 h 3429000"/>
                  <a:gd name="connsiteX4" fmla="*/ 2717800 w 5481320"/>
                  <a:gd name="connsiteY4" fmla="*/ 3429000 h 3429000"/>
                  <a:gd name="connsiteX5" fmla="*/ 2712720 w 5481320"/>
                  <a:gd name="connsiteY5" fmla="*/ 1635760 h 3429000"/>
                  <a:gd name="connsiteX6" fmla="*/ 0 w 5481320"/>
                  <a:gd name="connsiteY6" fmla="*/ 1635760 h 3429000"/>
                  <a:gd name="connsiteX7" fmla="*/ 91440 w 5481320"/>
                  <a:gd name="connsiteY7" fmla="*/ 365760 h 3429000"/>
                  <a:gd name="connsiteX0" fmla="*/ 81280 w 5471160"/>
                  <a:gd name="connsiteY0" fmla="*/ 365760 h 3429000"/>
                  <a:gd name="connsiteX1" fmla="*/ 0 w 5471160"/>
                  <a:gd name="connsiteY1" fmla="*/ 0 h 3429000"/>
                  <a:gd name="connsiteX2" fmla="*/ 5471160 w 5471160"/>
                  <a:gd name="connsiteY2" fmla="*/ 5080 h 3429000"/>
                  <a:gd name="connsiteX3" fmla="*/ 5435600 w 5471160"/>
                  <a:gd name="connsiteY3" fmla="*/ 3423920 h 3429000"/>
                  <a:gd name="connsiteX4" fmla="*/ 2707640 w 5471160"/>
                  <a:gd name="connsiteY4" fmla="*/ 3429000 h 3429000"/>
                  <a:gd name="connsiteX5" fmla="*/ 2702560 w 5471160"/>
                  <a:gd name="connsiteY5" fmla="*/ 1635760 h 3429000"/>
                  <a:gd name="connsiteX6" fmla="*/ 91440 w 5471160"/>
                  <a:gd name="connsiteY6" fmla="*/ 1645920 h 3429000"/>
                  <a:gd name="connsiteX7" fmla="*/ 81280 w 5471160"/>
                  <a:gd name="connsiteY7" fmla="*/ 365760 h 3429000"/>
                  <a:gd name="connsiteX0" fmla="*/ 226 w 5390106"/>
                  <a:gd name="connsiteY0" fmla="*/ 370840 h 3434080"/>
                  <a:gd name="connsiteX1" fmla="*/ 5306 w 5390106"/>
                  <a:gd name="connsiteY1" fmla="*/ 0 h 3434080"/>
                  <a:gd name="connsiteX2" fmla="*/ 5390106 w 5390106"/>
                  <a:gd name="connsiteY2" fmla="*/ 10160 h 3434080"/>
                  <a:gd name="connsiteX3" fmla="*/ 5354546 w 5390106"/>
                  <a:gd name="connsiteY3" fmla="*/ 3429000 h 3434080"/>
                  <a:gd name="connsiteX4" fmla="*/ 2626586 w 5390106"/>
                  <a:gd name="connsiteY4" fmla="*/ 3434080 h 3434080"/>
                  <a:gd name="connsiteX5" fmla="*/ 2621506 w 5390106"/>
                  <a:gd name="connsiteY5" fmla="*/ 1640840 h 3434080"/>
                  <a:gd name="connsiteX6" fmla="*/ 10386 w 5390106"/>
                  <a:gd name="connsiteY6" fmla="*/ 1651000 h 3434080"/>
                  <a:gd name="connsiteX7" fmla="*/ 226 w 5390106"/>
                  <a:gd name="connsiteY7" fmla="*/ 370840 h 3434080"/>
                  <a:gd name="connsiteX0" fmla="*/ 1489 w 5391369"/>
                  <a:gd name="connsiteY0" fmla="*/ 370840 h 3434080"/>
                  <a:gd name="connsiteX1" fmla="*/ 6569 w 5391369"/>
                  <a:gd name="connsiteY1" fmla="*/ 0 h 3434080"/>
                  <a:gd name="connsiteX2" fmla="*/ 5391369 w 5391369"/>
                  <a:gd name="connsiteY2" fmla="*/ 10160 h 3434080"/>
                  <a:gd name="connsiteX3" fmla="*/ 5355809 w 5391369"/>
                  <a:gd name="connsiteY3" fmla="*/ 3429000 h 3434080"/>
                  <a:gd name="connsiteX4" fmla="*/ 2627849 w 5391369"/>
                  <a:gd name="connsiteY4" fmla="*/ 3434080 h 3434080"/>
                  <a:gd name="connsiteX5" fmla="*/ 2622769 w 5391369"/>
                  <a:gd name="connsiteY5" fmla="*/ 1640840 h 3434080"/>
                  <a:gd name="connsiteX6" fmla="*/ 11649 w 5391369"/>
                  <a:gd name="connsiteY6" fmla="*/ 1651000 h 3434080"/>
                  <a:gd name="connsiteX7" fmla="*/ 1489 w 5391369"/>
                  <a:gd name="connsiteY7" fmla="*/ 370840 h 3434080"/>
                  <a:gd name="connsiteX0" fmla="*/ 1231 w 5391111"/>
                  <a:gd name="connsiteY0" fmla="*/ 370840 h 3434080"/>
                  <a:gd name="connsiteX1" fmla="*/ 6311 w 5391111"/>
                  <a:gd name="connsiteY1" fmla="*/ 0 h 3434080"/>
                  <a:gd name="connsiteX2" fmla="*/ 5391111 w 5391111"/>
                  <a:gd name="connsiteY2" fmla="*/ 10160 h 3434080"/>
                  <a:gd name="connsiteX3" fmla="*/ 5355551 w 5391111"/>
                  <a:gd name="connsiteY3" fmla="*/ 3429000 h 3434080"/>
                  <a:gd name="connsiteX4" fmla="*/ 2627591 w 5391111"/>
                  <a:gd name="connsiteY4" fmla="*/ 3434080 h 3434080"/>
                  <a:gd name="connsiteX5" fmla="*/ 2622511 w 5391111"/>
                  <a:gd name="connsiteY5" fmla="*/ 1640840 h 3434080"/>
                  <a:gd name="connsiteX6" fmla="*/ 11391 w 5391111"/>
                  <a:gd name="connsiteY6" fmla="*/ 1651000 h 3434080"/>
                  <a:gd name="connsiteX7" fmla="*/ 1231 w 5391111"/>
                  <a:gd name="connsiteY7" fmla="*/ 370840 h 3434080"/>
                  <a:gd name="connsiteX0" fmla="*/ 226 w 5390106"/>
                  <a:gd name="connsiteY0" fmla="*/ 370840 h 3434080"/>
                  <a:gd name="connsiteX1" fmla="*/ 5306 w 5390106"/>
                  <a:gd name="connsiteY1" fmla="*/ 0 h 3434080"/>
                  <a:gd name="connsiteX2" fmla="*/ 5390106 w 5390106"/>
                  <a:gd name="connsiteY2" fmla="*/ 10160 h 3434080"/>
                  <a:gd name="connsiteX3" fmla="*/ 5354546 w 5390106"/>
                  <a:gd name="connsiteY3" fmla="*/ 3429000 h 3434080"/>
                  <a:gd name="connsiteX4" fmla="*/ 2626586 w 5390106"/>
                  <a:gd name="connsiteY4" fmla="*/ 3434080 h 3434080"/>
                  <a:gd name="connsiteX5" fmla="*/ 2621506 w 5390106"/>
                  <a:gd name="connsiteY5" fmla="*/ 1640840 h 3434080"/>
                  <a:gd name="connsiteX6" fmla="*/ 10386 w 5390106"/>
                  <a:gd name="connsiteY6" fmla="*/ 1651000 h 3434080"/>
                  <a:gd name="connsiteX7" fmla="*/ 226 w 5390106"/>
                  <a:gd name="connsiteY7" fmla="*/ 370840 h 3434080"/>
                  <a:gd name="connsiteX0" fmla="*/ 2725 w 5392605"/>
                  <a:gd name="connsiteY0" fmla="*/ 370840 h 3434080"/>
                  <a:gd name="connsiteX1" fmla="*/ 7805 w 5392605"/>
                  <a:gd name="connsiteY1" fmla="*/ 0 h 3434080"/>
                  <a:gd name="connsiteX2" fmla="*/ 5392605 w 5392605"/>
                  <a:gd name="connsiteY2" fmla="*/ 10160 h 3434080"/>
                  <a:gd name="connsiteX3" fmla="*/ 5357045 w 5392605"/>
                  <a:gd name="connsiteY3" fmla="*/ 3429000 h 3434080"/>
                  <a:gd name="connsiteX4" fmla="*/ 2629085 w 5392605"/>
                  <a:gd name="connsiteY4" fmla="*/ 3434080 h 3434080"/>
                  <a:gd name="connsiteX5" fmla="*/ 2624005 w 5392605"/>
                  <a:gd name="connsiteY5" fmla="*/ 1640840 h 3434080"/>
                  <a:gd name="connsiteX6" fmla="*/ 12885 w 5392605"/>
                  <a:gd name="connsiteY6" fmla="*/ 1651000 h 3434080"/>
                  <a:gd name="connsiteX7" fmla="*/ 2725 w 5392605"/>
                  <a:gd name="connsiteY7" fmla="*/ 370840 h 3434080"/>
                  <a:gd name="connsiteX0" fmla="*/ 226 w 5390106"/>
                  <a:gd name="connsiteY0" fmla="*/ 370840 h 3434080"/>
                  <a:gd name="connsiteX1" fmla="*/ 5306 w 5390106"/>
                  <a:gd name="connsiteY1" fmla="*/ 0 h 3434080"/>
                  <a:gd name="connsiteX2" fmla="*/ 5390106 w 5390106"/>
                  <a:gd name="connsiteY2" fmla="*/ 10160 h 3434080"/>
                  <a:gd name="connsiteX3" fmla="*/ 5354546 w 5390106"/>
                  <a:gd name="connsiteY3" fmla="*/ 3429000 h 3434080"/>
                  <a:gd name="connsiteX4" fmla="*/ 2626586 w 5390106"/>
                  <a:gd name="connsiteY4" fmla="*/ 3434080 h 3434080"/>
                  <a:gd name="connsiteX5" fmla="*/ 2621506 w 5390106"/>
                  <a:gd name="connsiteY5" fmla="*/ 1640840 h 3434080"/>
                  <a:gd name="connsiteX6" fmla="*/ 10386 w 5390106"/>
                  <a:gd name="connsiteY6" fmla="*/ 1651000 h 3434080"/>
                  <a:gd name="connsiteX7" fmla="*/ 226 w 5390106"/>
                  <a:gd name="connsiteY7" fmla="*/ 370840 h 343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90106" h="3434080">
                    <a:moveTo>
                      <a:pt x="226" y="370840"/>
                    </a:moveTo>
                    <a:cubicBezTo>
                      <a:pt x="-1467" y="254000"/>
                      <a:pt x="6999" y="116840"/>
                      <a:pt x="5306" y="0"/>
                    </a:cubicBezTo>
                    <a:lnTo>
                      <a:pt x="5390106" y="10160"/>
                    </a:lnTo>
                    <a:lnTo>
                      <a:pt x="5354546" y="3429000"/>
                    </a:lnTo>
                    <a:lnTo>
                      <a:pt x="2626586" y="3434080"/>
                    </a:lnTo>
                    <a:cubicBezTo>
                      <a:pt x="2624893" y="2836333"/>
                      <a:pt x="2623199" y="2238587"/>
                      <a:pt x="2621506" y="1640840"/>
                    </a:cubicBezTo>
                    <a:lnTo>
                      <a:pt x="10386" y="1651000"/>
                    </a:lnTo>
                    <a:cubicBezTo>
                      <a:pt x="22239" y="1374987"/>
                      <a:pt x="3613" y="834813"/>
                      <a:pt x="226" y="37084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3"/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9D8CAF1C-49CB-E8E2-C2A4-A4B594423E3B}"/>
                  </a:ext>
                </a:extLst>
              </p:cNvPr>
              <p:cNvSpPr txBox="1"/>
              <p:nvPr/>
            </p:nvSpPr>
            <p:spPr>
              <a:xfrm>
                <a:off x="9633000" y="2486159"/>
                <a:ext cx="1345133" cy="1149033"/>
              </a:xfrm>
              <a:prstGeom prst="rect">
                <a:avLst/>
              </a:prstGeom>
              <a:noFill/>
              <a:ln w="28575">
                <a:noFill/>
                <a:prstDash val="lgDash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highlight>
                      <a:srgbClr val="F6F8FC"/>
                    </a:highlight>
                  </a:rPr>
                  <a:t>Core of interpretation algorithm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69FB2C-B21C-A683-1726-4E84635F9F96}"/>
                </a:ext>
              </a:extLst>
            </p:cNvPr>
            <p:cNvSpPr/>
            <p:nvPr/>
          </p:nvSpPr>
          <p:spPr>
            <a:xfrm rot="5400000">
              <a:off x="185331" y="4653388"/>
              <a:ext cx="1417500" cy="91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92702D-2CF9-DA84-E566-95564B3D77F7}"/>
                </a:ext>
              </a:extLst>
            </p:cNvPr>
            <p:cNvSpPr/>
            <p:nvPr/>
          </p:nvSpPr>
          <p:spPr>
            <a:xfrm rot="10800000">
              <a:off x="881641" y="5321689"/>
              <a:ext cx="238890" cy="810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34" name="Flèche : droite 33">
              <a:extLst>
                <a:ext uri="{FF2B5EF4-FFF2-40B4-BE49-F238E27FC236}">
                  <a16:creationId xmlns:a16="http://schemas.microsoft.com/office/drawing/2014/main" id="{3F0F8325-9CF8-FC38-62E5-1FECD35ADE4F}"/>
                </a:ext>
              </a:extLst>
            </p:cNvPr>
            <p:cNvSpPr/>
            <p:nvPr/>
          </p:nvSpPr>
          <p:spPr>
            <a:xfrm>
              <a:off x="909739" y="3950491"/>
              <a:ext cx="463803" cy="16155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BDFB5B-A92C-7A0A-0102-46B379785545}"/>
                </a:ext>
              </a:extLst>
            </p:cNvPr>
            <p:cNvSpPr/>
            <p:nvPr/>
          </p:nvSpPr>
          <p:spPr>
            <a:xfrm rot="5400000">
              <a:off x="777711" y="4076279"/>
              <a:ext cx="238890" cy="830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/>
            </a:p>
          </p:txBody>
        </p:sp>
      </p:grp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0EE6DBEB-2CC2-CDB6-EDD6-340550CE8BDB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H="1" flipV="1">
            <a:off x="3393453" y="2312039"/>
            <a:ext cx="744298" cy="2145352"/>
          </a:xfrm>
          <a:prstGeom prst="bentConnector5">
            <a:avLst>
              <a:gd name="adj1" fmla="val -30714"/>
              <a:gd name="adj2" fmla="val 48857"/>
              <a:gd name="adj3" fmla="val 1307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F708E91A-595B-B2FB-BF81-E7FBC56DC708}"/>
              </a:ext>
            </a:extLst>
          </p:cNvPr>
          <p:cNvCxnSpPr>
            <a:cxnSpLocks/>
            <a:stCxn id="22" idx="3"/>
            <a:endCxn id="37" idx="0"/>
          </p:cNvCxnSpPr>
          <p:nvPr/>
        </p:nvCxnSpPr>
        <p:spPr>
          <a:xfrm flipH="1">
            <a:off x="7148605" y="2062869"/>
            <a:ext cx="186104" cy="1866070"/>
          </a:xfrm>
          <a:prstGeom prst="bentConnector4">
            <a:avLst>
              <a:gd name="adj1" fmla="val -122835"/>
              <a:gd name="adj2" fmla="val 545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eur : en angle 90">
            <a:extLst>
              <a:ext uri="{FF2B5EF4-FFF2-40B4-BE49-F238E27FC236}">
                <a16:creationId xmlns:a16="http://schemas.microsoft.com/office/drawing/2014/main" id="{EE4DE54C-BCD8-5D44-86FE-6CC4935352C4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 flipH="1" flipV="1">
            <a:off x="3384313" y="1809718"/>
            <a:ext cx="753438" cy="3176343"/>
          </a:xfrm>
          <a:prstGeom prst="bentConnector5">
            <a:avLst>
              <a:gd name="adj1" fmla="val -30341"/>
              <a:gd name="adj2" fmla="val 49228"/>
              <a:gd name="adj3" fmla="val 13034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Espace réservé du numéro de diapositive 5">
            <a:extLst>
              <a:ext uri="{FF2B5EF4-FFF2-40B4-BE49-F238E27FC236}">
                <a16:creationId xmlns:a16="http://schemas.microsoft.com/office/drawing/2014/main" id="{9512A078-0D01-D2A1-4740-98A6B21AA1B7}"/>
              </a:ext>
            </a:extLst>
          </p:cNvPr>
          <p:cNvSpPr txBox="1">
            <a:spLocks/>
          </p:cNvSpPr>
          <p:nvPr/>
        </p:nvSpPr>
        <p:spPr>
          <a:xfrm>
            <a:off x="11531495" y="6376243"/>
            <a:ext cx="5002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6" name="Sous-titre 2">
            <a:extLst>
              <a:ext uri="{FF2B5EF4-FFF2-40B4-BE49-F238E27FC236}">
                <a16:creationId xmlns:a16="http://schemas.microsoft.com/office/drawing/2014/main" id="{962D7764-63A8-CE48-2898-6AD5BA8AD2B9}"/>
              </a:ext>
            </a:extLst>
          </p:cNvPr>
          <p:cNvSpPr txBox="1">
            <a:spLocks/>
          </p:cNvSpPr>
          <p:nvPr/>
        </p:nvSpPr>
        <p:spPr>
          <a:xfrm>
            <a:off x="1470498" y="49598"/>
            <a:ext cx="6513215" cy="1216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4F5D67"/>
                </a:solidFill>
              </a:rPr>
              <a:t>System </a:t>
            </a:r>
            <a:r>
              <a:rPr lang="fr-FR" b="1" dirty="0" err="1">
                <a:solidFill>
                  <a:srgbClr val="4F5D67"/>
                </a:solidFill>
              </a:rPr>
              <a:t>overview</a:t>
            </a:r>
            <a:r>
              <a:rPr lang="fr-FR" b="1" dirty="0">
                <a:solidFill>
                  <a:srgbClr val="4F5D67"/>
                </a:solidFill>
              </a:rPr>
              <a:t> and </a:t>
            </a:r>
            <a:r>
              <a:rPr lang="fr-FR" b="1" dirty="0" err="1">
                <a:solidFill>
                  <a:srgbClr val="4F5D67"/>
                </a:solidFill>
              </a:rPr>
              <a:t>ontology</a:t>
            </a:r>
            <a:r>
              <a:rPr lang="fr-FR" b="1" dirty="0">
                <a:solidFill>
                  <a:srgbClr val="4F5D67"/>
                </a:solidFill>
              </a:rPr>
              <a:t> use</a:t>
            </a:r>
          </a:p>
        </p:txBody>
      </p:sp>
    </p:spTree>
    <p:extLst>
      <p:ext uri="{BB962C8B-B14F-4D97-AF65-F5344CB8AC3E}">
        <p14:creationId xmlns:p14="http://schemas.microsoft.com/office/powerpoint/2010/main" val="194972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CEEC335F-F878-92A3-66B7-A366955D3C6C}"/>
              </a:ext>
            </a:extLst>
          </p:cNvPr>
          <p:cNvGrpSpPr/>
          <p:nvPr/>
        </p:nvGrpSpPr>
        <p:grpSpPr>
          <a:xfrm>
            <a:off x="-37456" y="-63176"/>
            <a:ext cx="7232431" cy="6932750"/>
            <a:chOff x="-37456" y="-63176"/>
            <a:chExt cx="7232431" cy="6932750"/>
          </a:xfrm>
        </p:grpSpPr>
        <p:pic>
          <p:nvPicPr>
            <p:cNvPr id="12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0BADA82F-E7ED-8799-6EA2-02345AFF0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17"/>
            <a:stretch/>
          </p:blipFill>
          <p:spPr bwMode="auto">
            <a:xfrm>
              <a:off x="-37456" y="2708121"/>
              <a:ext cx="7232431" cy="416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Quand le secteur public prépare le web du futur - Atos">
              <a:extLst>
                <a:ext uri="{FF2B5EF4-FFF2-40B4-BE49-F238E27FC236}">
                  <a16:creationId xmlns:a16="http://schemas.microsoft.com/office/drawing/2014/main" id="{EB1FBE22-5714-3EAD-E1D1-7AAF450C5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617" b="32791"/>
            <a:stretch/>
          </p:blipFill>
          <p:spPr bwMode="auto">
            <a:xfrm flipV="1">
              <a:off x="-37456" y="-63176"/>
              <a:ext cx="7232431" cy="279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7590406-AA37-7A51-DC05-5E51311EA528}"/>
              </a:ext>
            </a:extLst>
          </p:cNvPr>
          <p:cNvSpPr/>
          <p:nvPr/>
        </p:nvSpPr>
        <p:spPr>
          <a:xfrm>
            <a:off x="1135512" y="3817398"/>
            <a:ext cx="3820130" cy="2760955"/>
          </a:xfrm>
          <a:custGeom>
            <a:avLst/>
            <a:gdLst>
              <a:gd name="connsiteX0" fmla="*/ 2069327 w 3820130"/>
              <a:gd name="connsiteY0" fmla="*/ 0 h 2760955"/>
              <a:gd name="connsiteX1" fmla="*/ 222771 w 3820130"/>
              <a:gd name="connsiteY1" fmla="*/ 1828800 h 2760955"/>
              <a:gd name="connsiteX2" fmla="*/ 409203 w 3820130"/>
              <a:gd name="connsiteY2" fmla="*/ 2556769 h 2760955"/>
              <a:gd name="connsiteX3" fmla="*/ 3605164 w 3820130"/>
              <a:gd name="connsiteY3" fmla="*/ 1242874 h 2760955"/>
              <a:gd name="connsiteX4" fmla="*/ 3267812 w 3820130"/>
              <a:gd name="connsiteY4" fmla="*/ 2760955 h 276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130" h="2760955">
                <a:moveTo>
                  <a:pt x="2069327" y="0"/>
                </a:moveTo>
                <a:cubicBezTo>
                  <a:pt x="1284392" y="701336"/>
                  <a:pt x="499458" y="1402672"/>
                  <a:pt x="222771" y="1828800"/>
                </a:cubicBezTo>
                <a:cubicBezTo>
                  <a:pt x="-53916" y="2254928"/>
                  <a:pt x="-154529" y="2654423"/>
                  <a:pt x="409203" y="2556769"/>
                </a:cubicBezTo>
                <a:cubicBezTo>
                  <a:pt x="972935" y="2459115"/>
                  <a:pt x="3128729" y="1208843"/>
                  <a:pt x="3605164" y="1242874"/>
                </a:cubicBezTo>
                <a:cubicBezTo>
                  <a:pt x="4081599" y="1276905"/>
                  <a:pt x="3674705" y="2018930"/>
                  <a:pt x="3267812" y="2760955"/>
                </a:cubicBezTo>
              </a:path>
            </a:pathLst>
          </a:custGeom>
          <a:noFill/>
          <a:ln w="63500">
            <a:solidFill>
              <a:srgbClr val="FFFF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6C802F3-EECE-1401-58BB-5B9E407963B8}"/>
              </a:ext>
            </a:extLst>
          </p:cNvPr>
          <p:cNvSpPr txBox="1">
            <a:spLocks/>
          </p:cNvSpPr>
          <p:nvPr/>
        </p:nvSpPr>
        <p:spPr>
          <a:xfrm>
            <a:off x="7071360" y="1226185"/>
            <a:ext cx="5120640" cy="22790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Arial" panose="020B0604020202020204" pitchFamily="34" charset="0"/>
              </a:rPr>
              <a:t>Brodaric</a:t>
            </a:r>
            <a:r>
              <a:rPr lang="en-US" sz="1400" dirty="0">
                <a:latin typeface="Arial" panose="020B0604020202020204" pitchFamily="34" charset="0"/>
              </a:rPr>
              <a:t>, B., &amp; Richard, S. M. (2020, December). The </a:t>
            </a:r>
            <a:r>
              <a:rPr lang="en-US" sz="1400" dirty="0" err="1">
                <a:latin typeface="Arial" panose="020B0604020202020204" pitchFamily="34" charset="0"/>
              </a:rPr>
              <a:t>GeoScience</a:t>
            </a:r>
            <a:r>
              <a:rPr lang="en-US" sz="1400" dirty="0">
                <a:latin typeface="Arial" panose="020B0604020202020204" pitchFamily="34" charset="0"/>
              </a:rPr>
              <a:t> Ontology. In </a:t>
            </a:r>
            <a:r>
              <a:rPr lang="en-US" sz="1400" i="1" dirty="0">
                <a:latin typeface="Arial" panose="020B0604020202020204" pitchFamily="34" charset="0"/>
              </a:rPr>
              <a:t>AGU Fall Meeting Abstracts</a:t>
            </a:r>
            <a:r>
              <a:rPr lang="en-US" sz="1400" dirty="0">
                <a:latin typeface="Arial" panose="020B0604020202020204" pitchFamily="34" charset="0"/>
              </a:rPr>
              <a:t> (Vol. 2020, pp. IN030-07).</a:t>
            </a:r>
          </a:p>
          <a:p>
            <a:r>
              <a:rPr lang="fr-FR" sz="1400" dirty="0" err="1">
                <a:latin typeface="Arial" panose="020B0604020202020204" pitchFamily="34" charset="0"/>
              </a:rPr>
              <a:t>Janowicz</a:t>
            </a:r>
            <a:r>
              <a:rPr lang="fr-FR" sz="1400" dirty="0">
                <a:latin typeface="Arial" panose="020B0604020202020204" pitchFamily="34" charset="0"/>
              </a:rPr>
              <a:t>, K., Haller, A., Cox, S. J., Le </a:t>
            </a:r>
            <a:r>
              <a:rPr lang="fr-FR" sz="1400" dirty="0" err="1">
                <a:latin typeface="Arial" panose="020B0604020202020204" pitchFamily="34" charset="0"/>
              </a:rPr>
              <a:t>Phuoc</a:t>
            </a:r>
            <a:r>
              <a:rPr lang="fr-FR" sz="1400" dirty="0">
                <a:latin typeface="Arial" panose="020B0604020202020204" pitchFamily="34" charset="0"/>
              </a:rPr>
              <a:t>, D., &amp; Lefrançois, M. (2019). SOSA: A </a:t>
            </a:r>
            <a:r>
              <a:rPr lang="fr-FR" sz="1400" dirty="0" err="1">
                <a:latin typeface="Arial" panose="020B0604020202020204" pitchFamily="34" charset="0"/>
              </a:rPr>
              <a:t>lightweight</a:t>
            </a:r>
            <a:r>
              <a:rPr lang="fr-FR" sz="1400" dirty="0">
                <a:latin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</a:rPr>
              <a:t>ontology</a:t>
            </a:r>
            <a:r>
              <a:rPr lang="fr-FR" sz="1400" dirty="0">
                <a:latin typeface="Arial" panose="020B0604020202020204" pitchFamily="34" charset="0"/>
              </a:rPr>
              <a:t> for </a:t>
            </a:r>
            <a:r>
              <a:rPr lang="fr-FR" sz="1400" dirty="0" err="1">
                <a:latin typeface="Arial" panose="020B0604020202020204" pitchFamily="34" charset="0"/>
              </a:rPr>
              <a:t>sensors</a:t>
            </a:r>
            <a:r>
              <a:rPr lang="fr-FR" sz="1400" dirty="0">
                <a:latin typeface="Arial" panose="020B0604020202020204" pitchFamily="34" charset="0"/>
              </a:rPr>
              <a:t>, observations, </a:t>
            </a:r>
            <a:r>
              <a:rPr lang="fr-FR" sz="1400" dirty="0" err="1">
                <a:latin typeface="Arial" panose="020B0604020202020204" pitchFamily="34" charset="0"/>
              </a:rPr>
              <a:t>samples</a:t>
            </a:r>
            <a:r>
              <a:rPr lang="fr-FR" sz="1400" dirty="0">
                <a:latin typeface="Arial" panose="020B0604020202020204" pitchFamily="34" charset="0"/>
              </a:rPr>
              <a:t>, and </a:t>
            </a:r>
            <a:r>
              <a:rPr lang="fr-FR" sz="1400" dirty="0" err="1">
                <a:latin typeface="Arial" panose="020B0604020202020204" pitchFamily="34" charset="0"/>
              </a:rPr>
              <a:t>actuators</a:t>
            </a:r>
            <a:r>
              <a:rPr lang="fr-FR" sz="1400" dirty="0">
                <a:latin typeface="Arial" panose="020B0604020202020204" pitchFamily="34" charset="0"/>
              </a:rPr>
              <a:t>. </a:t>
            </a:r>
            <a:r>
              <a:rPr lang="fr-FR" sz="1400" i="1" dirty="0">
                <a:latin typeface="Arial" panose="020B0604020202020204" pitchFamily="34" charset="0"/>
              </a:rPr>
              <a:t>Journal of Web </a:t>
            </a:r>
            <a:r>
              <a:rPr lang="fr-FR" sz="1400" i="1" dirty="0" err="1">
                <a:latin typeface="Arial" panose="020B0604020202020204" pitchFamily="34" charset="0"/>
              </a:rPr>
              <a:t>Semantics</a:t>
            </a:r>
            <a:r>
              <a:rPr lang="fr-FR" sz="1400" dirty="0">
                <a:latin typeface="Arial" panose="020B0604020202020204" pitchFamily="34" charset="0"/>
              </a:rPr>
              <a:t>, </a:t>
            </a:r>
            <a:r>
              <a:rPr lang="fr-FR" sz="1400" i="1" dirty="0">
                <a:latin typeface="Arial" panose="020B0604020202020204" pitchFamily="34" charset="0"/>
              </a:rPr>
              <a:t>56</a:t>
            </a:r>
            <a:r>
              <a:rPr lang="fr-FR" sz="1400" dirty="0">
                <a:latin typeface="Arial" panose="020B0604020202020204" pitchFamily="34" charset="0"/>
              </a:rPr>
              <a:t>, 1-10.</a:t>
            </a:r>
          </a:p>
          <a:p>
            <a:r>
              <a:rPr lang="en-US" sz="1400" dirty="0">
                <a:latin typeface="Arial" panose="020B0604020202020204" pitchFamily="34" charset="0"/>
              </a:rPr>
              <a:t>Cox, S. J. (2017). Ontology for observations and sampling features, with alignments to existing models. </a:t>
            </a:r>
            <a:r>
              <a:rPr lang="en-US" sz="1400" i="1" dirty="0">
                <a:latin typeface="Arial" panose="020B0604020202020204" pitchFamily="34" charset="0"/>
              </a:rPr>
              <a:t>Semantic Web</a:t>
            </a:r>
            <a:r>
              <a:rPr lang="en-US" sz="1400" dirty="0">
                <a:latin typeface="Arial" panose="020B0604020202020204" pitchFamily="34" charset="0"/>
              </a:rPr>
              <a:t>, </a:t>
            </a:r>
            <a:r>
              <a:rPr lang="en-US" sz="1400" i="1" dirty="0">
                <a:latin typeface="Arial" panose="020B0604020202020204" pitchFamily="34" charset="0"/>
              </a:rPr>
              <a:t>8</a:t>
            </a:r>
            <a:r>
              <a:rPr lang="en-US" sz="1400" dirty="0">
                <a:latin typeface="Arial" panose="020B0604020202020204" pitchFamily="34" charset="0"/>
              </a:rPr>
              <a:t>(3), 453-470.</a:t>
            </a:r>
            <a:endParaRPr lang="fr-FR" sz="1400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FA06A0C5-C1ED-1F86-D579-819D8BC726C1}"/>
              </a:ext>
            </a:extLst>
          </p:cNvPr>
          <p:cNvSpPr txBox="1">
            <a:spLocks/>
          </p:cNvSpPr>
          <p:nvPr/>
        </p:nvSpPr>
        <p:spPr>
          <a:xfrm>
            <a:off x="5585300" y="246330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Refrences</a:t>
            </a:r>
            <a:endParaRPr lang="fr-FR" b="1" dirty="0">
              <a:solidFill>
                <a:srgbClr val="4F5D67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2B13389-877E-C042-BE64-FC9467F3EDEB}"/>
              </a:ext>
            </a:extLst>
          </p:cNvPr>
          <p:cNvCxnSpPr>
            <a:cxnSpLocks/>
          </p:cNvCxnSpPr>
          <p:nvPr/>
        </p:nvCxnSpPr>
        <p:spPr>
          <a:xfrm>
            <a:off x="7553960" y="3916236"/>
            <a:ext cx="41554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ous-titre 2">
            <a:extLst>
              <a:ext uri="{FF2B5EF4-FFF2-40B4-BE49-F238E27FC236}">
                <a16:creationId xmlns:a16="http://schemas.microsoft.com/office/drawing/2014/main" id="{677507DA-1964-B205-3F37-FC67F0CB222F}"/>
              </a:ext>
            </a:extLst>
          </p:cNvPr>
          <p:cNvSpPr txBox="1">
            <a:spLocks/>
          </p:cNvSpPr>
          <p:nvPr/>
        </p:nvSpPr>
        <p:spPr>
          <a:xfrm>
            <a:off x="6905941" y="4327273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Thank</a:t>
            </a:r>
            <a:r>
              <a:rPr lang="fr-FR" b="1" dirty="0">
                <a:solidFill>
                  <a:srgbClr val="4F5D67"/>
                </a:solidFill>
              </a:rPr>
              <a:t> </a:t>
            </a:r>
            <a:r>
              <a:rPr lang="fr-FR" b="1" dirty="0" err="1">
                <a:solidFill>
                  <a:srgbClr val="4F5D67"/>
                </a:solidFill>
              </a:rPr>
              <a:t>you</a:t>
            </a:r>
            <a:r>
              <a:rPr lang="fr-FR" b="1" dirty="0">
                <a:solidFill>
                  <a:srgbClr val="4F5D67"/>
                </a:solidFill>
              </a:rPr>
              <a:t> for attention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E38D39EC-8D4D-BBEF-5029-9B46C0665281}"/>
              </a:ext>
            </a:extLst>
          </p:cNvPr>
          <p:cNvSpPr txBox="1">
            <a:spLocks/>
          </p:cNvSpPr>
          <p:nvPr/>
        </p:nvSpPr>
        <p:spPr>
          <a:xfrm>
            <a:off x="7795420" y="5100872"/>
            <a:ext cx="5120640" cy="7078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Arial" panose="020B0604020202020204" pitchFamily="34" charset="0"/>
                <a:hlinkClick r:id="rId4"/>
              </a:rPr>
              <a:t>i.laouici@brgm.fr</a:t>
            </a:r>
            <a:endParaRPr lang="fr-FR" sz="1400" dirty="0">
              <a:latin typeface="Arial" panose="020B0604020202020204" pitchFamily="34" charset="0"/>
            </a:endParaRPr>
          </a:p>
          <a:p>
            <a:r>
              <a:rPr lang="fr-FR" sz="1400" dirty="0">
                <a:latin typeface="Arial" panose="020B0604020202020204" pitchFamily="34" charset="0"/>
                <a:hlinkClick r:id="rId5"/>
              </a:rPr>
              <a:t>Imadeddine.laouici@univ-orleans.fr</a:t>
            </a:r>
            <a:endParaRPr lang="fr-F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256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84228B-186E-29E4-0817-7FAA8562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C457875C-2F12-6E10-D9D7-789E98B5DCF6}"/>
              </a:ext>
            </a:extLst>
          </p:cNvPr>
          <p:cNvSpPr txBox="1">
            <a:spLocks/>
          </p:cNvSpPr>
          <p:nvPr/>
        </p:nvSpPr>
        <p:spPr>
          <a:xfrm>
            <a:off x="1526960" y="-30168"/>
            <a:ext cx="8416030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Algorithm architecture</a:t>
            </a:r>
            <a:endParaRPr lang="en-US" sz="1600" b="1" dirty="0">
              <a:solidFill>
                <a:srgbClr val="4F5D6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CF7D95-F081-7890-A4B6-5CDF3A3EC29C}"/>
              </a:ext>
            </a:extLst>
          </p:cNvPr>
          <p:cNvSpPr/>
          <p:nvPr/>
        </p:nvSpPr>
        <p:spPr>
          <a:xfrm>
            <a:off x="303579" y="2608314"/>
            <a:ext cx="3080551" cy="9499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Interpretation Process: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highlight>
                <a:srgbClr val="23E323"/>
              </a:highlight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highlight>
                <a:srgbClr val="23E323"/>
              </a:highlight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highlight>
                <a:srgbClr val="23E323"/>
              </a:highlight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highlight>
                <a:srgbClr val="23E323"/>
              </a:highligh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C67CFB-E3C2-C37B-B7EB-4965B9B16C55}"/>
              </a:ext>
            </a:extLst>
          </p:cNvPr>
          <p:cNvSpPr/>
          <p:nvPr/>
        </p:nvSpPr>
        <p:spPr>
          <a:xfrm>
            <a:off x="303578" y="2608314"/>
            <a:ext cx="3080551" cy="9499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Interpretation: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Proposing Interpretation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Check interpretation compatibility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Decide Interpretation pertinence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Take action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46E9D0F-C13A-466A-BF92-BDEF7DBE145C}"/>
              </a:ext>
            </a:extLst>
          </p:cNvPr>
          <p:cNvGrpSpPr/>
          <p:nvPr/>
        </p:nvGrpSpPr>
        <p:grpSpPr>
          <a:xfrm>
            <a:off x="895062" y="1810760"/>
            <a:ext cx="6378819" cy="1272509"/>
            <a:chOff x="895062" y="1810760"/>
            <a:chExt cx="6378819" cy="1272509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021CB89-D95A-707D-9911-124237492CC8}"/>
                </a:ext>
              </a:extLst>
            </p:cNvPr>
            <p:cNvGrpSpPr/>
            <p:nvPr/>
          </p:nvGrpSpPr>
          <p:grpSpPr>
            <a:xfrm>
              <a:off x="895062" y="1810760"/>
              <a:ext cx="4011320" cy="1272509"/>
              <a:chOff x="895062" y="1810760"/>
              <a:chExt cx="4011320" cy="127250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F5658E-26AE-1434-B308-3AF910C39955}"/>
                  </a:ext>
                </a:extLst>
              </p:cNvPr>
              <p:cNvSpPr/>
              <p:nvPr/>
            </p:nvSpPr>
            <p:spPr>
              <a:xfrm>
                <a:off x="3181608" y="1810760"/>
                <a:ext cx="1724774" cy="542441"/>
              </a:xfrm>
              <a:prstGeom prst="rect">
                <a:avLst/>
              </a:prstGeom>
              <a:solidFill>
                <a:srgbClr val="23E32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Random choice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Guided interpretation</a:t>
                </a:r>
              </a:p>
            </p:txBody>
          </p: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54B4E579-F2B7-A470-A8DF-F601BD1A6D40}"/>
                  </a:ext>
                </a:extLst>
              </p:cNvPr>
              <p:cNvCxnSpPr>
                <a:cxnSpLocks/>
                <a:stCxn id="28" idx="3"/>
                <a:endCxn id="21" idx="1"/>
              </p:cNvCxnSpPr>
              <p:nvPr/>
            </p:nvCxnSpPr>
            <p:spPr>
              <a:xfrm flipV="1">
                <a:off x="2792664" y="2081981"/>
                <a:ext cx="388944" cy="8704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EB2A2C96-B52A-B320-55AC-D9FE02A77D20}"/>
                  </a:ext>
                </a:extLst>
              </p:cNvPr>
              <p:cNvSpPr txBox="1"/>
              <p:nvPr/>
            </p:nvSpPr>
            <p:spPr>
              <a:xfrm>
                <a:off x="895062" y="2821659"/>
                <a:ext cx="189760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ctr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highlight>
                      <a:srgbClr val="23E323"/>
                    </a:highlight>
                  </a:rPr>
                  <a:t>Proposing Interpretation</a:t>
                </a:r>
              </a:p>
            </p:txBody>
          </p:sp>
        </p:grp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3AAFAEA-5FC7-70ED-1255-BCA7DFF76E7E}"/>
                </a:ext>
              </a:extLst>
            </p:cNvPr>
            <p:cNvSpPr txBox="1"/>
            <p:nvPr/>
          </p:nvSpPr>
          <p:spPr>
            <a:xfrm>
              <a:off x="5227744" y="1890129"/>
              <a:ext cx="204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- </a:t>
              </a:r>
              <a:r>
                <a:rPr lang="fr-FR" sz="1100" dirty="0" err="1"/>
                <a:t>Geological</a:t>
              </a:r>
              <a:r>
                <a:rPr lang="fr-FR" sz="1100" dirty="0"/>
                <a:t> Object</a:t>
              </a:r>
            </a:p>
            <a:p>
              <a:r>
                <a:rPr lang="fr-FR" sz="1100" dirty="0"/>
                <a:t>- Expression of an </a:t>
              </a:r>
              <a:r>
                <a:rPr lang="fr-FR" sz="1100" dirty="0" err="1"/>
                <a:t>object</a:t>
              </a:r>
              <a:endParaRPr lang="fr-FR" sz="1100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47BC8093-2EE8-0BC7-38A4-EF71021EA361}"/>
              </a:ext>
            </a:extLst>
          </p:cNvPr>
          <p:cNvGrpSpPr/>
          <p:nvPr/>
        </p:nvGrpSpPr>
        <p:grpSpPr>
          <a:xfrm>
            <a:off x="695075" y="2697377"/>
            <a:ext cx="7237238" cy="675425"/>
            <a:chOff x="521664" y="2662011"/>
            <a:chExt cx="7237238" cy="675425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0C53B52-5314-9A08-70B6-7563C9F8FF67}"/>
                </a:ext>
              </a:extLst>
            </p:cNvPr>
            <p:cNvGrpSpPr/>
            <p:nvPr/>
          </p:nvGrpSpPr>
          <p:grpSpPr>
            <a:xfrm>
              <a:off x="521664" y="2662011"/>
              <a:ext cx="4861749" cy="675425"/>
              <a:chOff x="521664" y="2662011"/>
              <a:chExt cx="4861749" cy="67542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090289-15C1-64C2-40BE-AE82D9878344}"/>
                  </a:ext>
                </a:extLst>
              </p:cNvPr>
              <p:cNvSpPr/>
              <p:nvPr/>
            </p:nvSpPr>
            <p:spPr>
              <a:xfrm>
                <a:off x="3343890" y="2662011"/>
                <a:ext cx="2039523" cy="675425"/>
              </a:xfrm>
              <a:prstGeom prst="rect">
                <a:avLst/>
              </a:prstGeom>
              <a:solidFill>
                <a:srgbClr val="00FFF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Check interpretation hypothesis probability </a:t>
                </a:r>
                <a:r>
                  <a:rPr lang="en-US" sz="1100" b="1" dirty="0" err="1">
                    <a:solidFill>
                      <a:schemeClr val="tx1"/>
                    </a:solidFill>
                  </a:rPr>
                  <a:t>InP</a:t>
                </a:r>
                <a:endParaRPr lang="en-US" sz="11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Concertizing object parameters probability 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CoP</a:t>
                </a:r>
              </a:p>
            </p:txBody>
          </p: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8ED99C32-5D6C-7EC4-D0B2-1CD6B89E07BD}"/>
                  </a:ext>
                </a:extLst>
              </p:cNvPr>
              <p:cNvCxnSpPr>
                <a:cxnSpLocks/>
                <a:stCxn id="2" idx="3"/>
                <a:endCxn id="15" idx="1"/>
              </p:cNvCxnSpPr>
              <p:nvPr/>
            </p:nvCxnSpPr>
            <p:spPr>
              <a:xfrm flipV="1">
                <a:off x="2906642" y="2999724"/>
                <a:ext cx="437248" cy="9525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1BFEC96-FF11-B9B4-ED3B-56BFADED9A17}"/>
                  </a:ext>
                </a:extLst>
              </p:cNvPr>
              <p:cNvSpPr txBox="1"/>
              <p:nvPr/>
            </p:nvSpPr>
            <p:spPr>
              <a:xfrm>
                <a:off x="521664" y="2964178"/>
                <a:ext cx="238497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highlight>
                      <a:srgbClr val="00FFFF"/>
                    </a:highlight>
                  </a:rPr>
                  <a:t>Check Interpretation compatibility</a:t>
                </a:r>
              </a:p>
            </p:txBody>
          </p:sp>
        </p:grp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F837EB2-7F74-B16B-6DB2-DC5592F2AD51}"/>
                </a:ext>
              </a:extLst>
            </p:cNvPr>
            <p:cNvSpPr txBox="1"/>
            <p:nvPr/>
          </p:nvSpPr>
          <p:spPr>
            <a:xfrm>
              <a:off x="5712765" y="2739765"/>
              <a:ext cx="204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- </a:t>
              </a:r>
              <a:r>
                <a:rPr lang="fr-FR" sz="1100" dirty="0" err="1"/>
                <a:t>Existing</a:t>
              </a:r>
              <a:r>
                <a:rPr lang="fr-FR" sz="1100" dirty="0"/>
                <a:t> </a:t>
              </a:r>
              <a:r>
                <a:rPr lang="fr-FR" sz="1100" dirty="0" err="1"/>
                <a:t>fold</a:t>
              </a:r>
              <a:endParaRPr lang="fr-FR" sz="1100" dirty="0"/>
            </a:p>
            <a:p>
              <a:pPr defTabSz="864000"/>
              <a:r>
                <a:rPr lang="fr-FR" sz="1100" dirty="0"/>
                <a:t>- </a:t>
              </a:r>
              <a:r>
                <a:rPr lang="fr-FR" sz="1100" dirty="0" err="1"/>
                <a:t>Parameters</a:t>
              </a:r>
              <a:r>
                <a:rPr lang="fr-FR" sz="1100" dirty="0"/>
                <a:t> of the </a:t>
              </a:r>
              <a:r>
                <a:rPr lang="fr-FR" sz="1100" dirty="0" err="1"/>
                <a:t>fold</a:t>
              </a:r>
              <a:endParaRPr lang="fr-FR" sz="1100" dirty="0"/>
            </a:p>
          </p:txBody>
        </p:sp>
      </p:grpSp>
      <p:sp>
        <p:nvSpPr>
          <p:cNvPr id="42" name="Sous-titre 2">
            <a:extLst>
              <a:ext uri="{FF2B5EF4-FFF2-40B4-BE49-F238E27FC236}">
                <a16:creationId xmlns:a16="http://schemas.microsoft.com/office/drawing/2014/main" id="{95F56D9B-10CA-3F7E-5126-8E1AE96E8992}"/>
              </a:ext>
            </a:extLst>
          </p:cNvPr>
          <p:cNvSpPr txBox="1">
            <a:spLocks/>
          </p:cNvSpPr>
          <p:nvPr/>
        </p:nvSpPr>
        <p:spPr>
          <a:xfrm>
            <a:off x="1556159" y="1073623"/>
            <a:ext cx="1625448" cy="423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4F5D67"/>
                </a:solidFill>
              </a:rPr>
              <a:t>Algorithm core</a:t>
            </a:r>
            <a:endParaRPr lang="en-US" sz="1100" b="1" dirty="0">
              <a:solidFill>
                <a:srgbClr val="4F5D67"/>
              </a:solidFill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5B798ECF-A8F8-64D2-605B-ACB4984A6090}"/>
              </a:ext>
            </a:extLst>
          </p:cNvPr>
          <p:cNvGrpSpPr/>
          <p:nvPr/>
        </p:nvGrpSpPr>
        <p:grpSpPr>
          <a:xfrm>
            <a:off x="735148" y="3175952"/>
            <a:ext cx="6779405" cy="1203863"/>
            <a:chOff x="735148" y="3175952"/>
            <a:chExt cx="6779405" cy="120386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97127DA-4497-BD13-6E35-2B5A1303359C}"/>
                </a:ext>
              </a:extLst>
            </p:cNvPr>
            <p:cNvGrpSpPr/>
            <p:nvPr/>
          </p:nvGrpSpPr>
          <p:grpSpPr>
            <a:xfrm>
              <a:off x="735148" y="3175952"/>
              <a:ext cx="4665595" cy="1203863"/>
              <a:chOff x="735148" y="3175952"/>
              <a:chExt cx="4665595" cy="1203863"/>
            </a:xfrm>
          </p:grpSpPr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5F1B3F4A-86C4-935E-84E8-E178AF8E9ED9}"/>
                  </a:ext>
                </a:extLst>
              </p:cNvPr>
              <p:cNvCxnSpPr>
                <a:cxnSpLocks/>
                <a:stCxn id="26" idx="3"/>
                <a:endCxn id="23" idx="1"/>
              </p:cNvCxnSpPr>
              <p:nvPr/>
            </p:nvCxnSpPr>
            <p:spPr>
              <a:xfrm>
                <a:off x="3021957" y="3308455"/>
                <a:ext cx="793084" cy="6517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8928AEA-2CA5-8EB9-8B2B-352244A89A00}"/>
                  </a:ext>
                </a:extLst>
              </p:cNvPr>
              <p:cNvSpPr/>
              <p:nvPr/>
            </p:nvSpPr>
            <p:spPr>
              <a:xfrm>
                <a:off x="3815041" y="3540558"/>
                <a:ext cx="1585702" cy="83925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 err="1">
                    <a:solidFill>
                      <a:schemeClr val="tx1"/>
                    </a:solidFill>
                  </a:rPr>
                  <a:t>InP</a:t>
                </a:r>
                <a:r>
                  <a:rPr lang="en-US" sz="1100" dirty="0">
                    <a:solidFill>
                      <a:schemeClr val="tx1"/>
                    </a:solidFill>
                  </a:rPr>
                  <a:t> high and CoP high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 err="1">
                    <a:solidFill>
                      <a:schemeClr val="tx1"/>
                    </a:solidFill>
                  </a:rPr>
                  <a:t>InP</a:t>
                </a:r>
                <a:r>
                  <a:rPr lang="en-US" sz="1100" dirty="0">
                    <a:solidFill>
                      <a:schemeClr val="tx1"/>
                    </a:solidFill>
                  </a:rPr>
                  <a:t> high and CoP low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 err="1">
                    <a:solidFill>
                      <a:schemeClr val="tx1"/>
                    </a:solidFill>
                  </a:rPr>
                  <a:t>InP</a:t>
                </a:r>
                <a:r>
                  <a:rPr lang="en-US" sz="1100" dirty="0">
                    <a:solidFill>
                      <a:schemeClr val="tx1"/>
                    </a:solidFill>
                  </a:rPr>
                  <a:t> low and CoP high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 err="1">
                    <a:solidFill>
                      <a:schemeClr val="tx1"/>
                    </a:solidFill>
                  </a:rPr>
                  <a:t>InP</a:t>
                </a:r>
                <a:r>
                  <a:rPr lang="en-US" sz="1100" dirty="0">
                    <a:solidFill>
                      <a:schemeClr val="tx1"/>
                    </a:solidFill>
                  </a:rPr>
                  <a:t> low and CoP low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96B90E1-23F6-B7AE-D946-5E2E269E07D0}"/>
                  </a:ext>
                </a:extLst>
              </p:cNvPr>
              <p:cNvSpPr txBox="1"/>
              <p:nvPr/>
            </p:nvSpPr>
            <p:spPr>
              <a:xfrm>
                <a:off x="735148" y="3175952"/>
                <a:ext cx="2286809" cy="265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Decide interpretation pertinence</a:t>
                </a:r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AE8B9FFA-6521-646E-1D52-91AAF58FD8A2}"/>
                </a:ext>
              </a:extLst>
            </p:cNvPr>
            <p:cNvSpPr txBox="1"/>
            <p:nvPr/>
          </p:nvSpPr>
          <p:spPr>
            <a:xfrm>
              <a:off x="5468416" y="3632333"/>
              <a:ext cx="204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- </a:t>
              </a:r>
              <a:r>
                <a:rPr lang="fr-FR" sz="1100" dirty="0" err="1"/>
                <a:t>Fold</a:t>
              </a:r>
              <a:r>
                <a:rPr lang="fr-FR" sz="1100" dirty="0"/>
                <a:t> </a:t>
              </a:r>
              <a:r>
                <a:rPr lang="fr-FR" sz="1100" dirty="0" err="1"/>
                <a:t>exists</a:t>
              </a:r>
              <a:r>
                <a:rPr lang="fr-FR" sz="1100" dirty="0"/>
                <a:t> ++</a:t>
              </a:r>
            </a:p>
            <a:p>
              <a:pPr defTabSz="864000"/>
              <a:r>
                <a:rPr lang="fr-FR" sz="1100" dirty="0"/>
                <a:t>- </a:t>
              </a:r>
              <a:r>
                <a:rPr lang="fr-FR" sz="1100" dirty="0" err="1"/>
                <a:t>Parameters</a:t>
              </a:r>
              <a:r>
                <a:rPr lang="fr-FR" sz="1100" dirty="0"/>
                <a:t> of the </a:t>
              </a:r>
              <a:r>
                <a:rPr lang="fr-FR" sz="1100" dirty="0" err="1"/>
                <a:t>fold</a:t>
              </a:r>
              <a:r>
                <a:rPr lang="fr-FR" sz="1100" dirty="0"/>
                <a:t>  ---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DD97CD83-A25B-FD00-C49D-42DA2D83E9E2}"/>
              </a:ext>
            </a:extLst>
          </p:cNvPr>
          <p:cNvGrpSpPr/>
          <p:nvPr/>
        </p:nvGrpSpPr>
        <p:grpSpPr>
          <a:xfrm>
            <a:off x="1287255" y="3341560"/>
            <a:ext cx="4963557" cy="2073819"/>
            <a:chOff x="1287255" y="3341560"/>
            <a:chExt cx="4963557" cy="2073819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5305EE3-2E21-6646-7958-6F730B9F4DB5}"/>
                </a:ext>
              </a:extLst>
            </p:cNvPr>
            <p:cNvGrpSpPr/>
            <p:nvPr/>
          </p:nvGrpSpPr>
          <p:grpSpPr>
            <a:xfrm>
              <a:off x="1287255" y="3341560"/>
              <a:ext cx="2903005" cy="2073819"/>
              <a:chOff x="1287255" y="3341560"/>
              <a:chExt cx="2903005" cy="20738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589465-5417-7D6F-DB3A-69BC7B9E54C1}"/>
                  </a:ext>
                </a:extLst>
              </p:cNvPr>
              <p:cNvSpPr/>
              <p:nvPr/>
            </p:nvSpPr>
            <p:spPr>
              <a:xfrm>
                <a:off x="3181607" y="4667584"/>
                <a:ext cx="1008653" cy="747795"/>
              </a:xfrm>
              <a:prstGeom prst="rect">
                <a:avLst/>
              </a:prstGeom>
              <a:solidFill>
                <a:srgbClr val="FF8F7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Preserve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Modify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Ignore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</a:rPr>
                  <a:t>Iterate</a:t>
                </a:r>
              </a:p>
            </p:txBody>
          </p: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E9981977-8E59-C556-29AF-467462A8D3C9}"/>
                  </a:ext>
                </a:extLst>
              </p:cNvPr>
              <p:cNvCxnSpPr>
                <a:cxnSpLocks/>
                <a:stCxn id="27" idx="3"/>
                <a:endCxn id="24" idx="1"/>
              </p:cNvCxnSpPr>
              <p:nvPr/>
            </p:nvCxnSpPr>
            <p:spPr>
              <a:xfrm>
                <a:off x="2405831" y="3472365"/>
                <a:ext cx="775776" cy="15691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4324F6D-4925-4B69-588D-B6C8673FF74C}"/>
                  </a:ext>
                </a:extLst>
              </p:cNvPr>
              <p:cNvSpPr txBox="1"/>
              <p:nvPr/>
            </p:nvSpPr>
            <p:spPr>
              <a:xfrm>
                <a:off x="1287255" y="3341560"/>
                <a:ext cx="1118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algn="ctr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highlight>
                      <a:srgbClr val="FF8F75"/>
                    </a:highlight>
                  </a:rPr>
                  <a:t>Take action</a:t>
                </a:r>
              </a:p>
            </p:txBody>
          </p:sp>
        </p:grp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5BDCF6F2-C864-8363-1C8B-74D0FD8ABE0C}"/>
                </a:ext>
              </a:extLst>
            </p:cNvPr>
            <p:cNvSpPr txBox="1"/>
            <p:nvPr/>
          </p:nvSpPr>
          <p:spPr>
            <a:xfrm>
              <a:off x="4204675" y="4730705"/>
              <a:ext cx="204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- Preserve </a:t>
              </a:r>
              <a:r>
                <a:rPr lang="fr-FR" sz="1100" dirty="0" err="1"/>
                <a:t>Existing</a:t>
              </a:r>
              <a:r>
                <a:rPr lang="fr-FR" sz="1100" dirty="0"/>
                <a:t> </a:t>
              </a:r>
              <a:r>
                <a:rPr lang="fr-FR" sz="1100" dirty="0" err="1"/>
                <a:t>fold</a:t>
              </a:r>
              <a:r>
                <a:rPr lang="fr-FR" sz="1100" dirty="0"/>
                <a:t> </a:t>
              </a:r>
            </a:p>
            <a:p>
              <a:pPr defTabSz="864000"/>
              <a:r>
                <a:rPr lang="fr-FR" sz="1100" dirty="0"/>
                <a:t>- Change </a:t>
              </a:r>
              <a:r>
                <a:rPr lang="fr-FR" sz="1100" dirty="0" err="1"/>
                <a:t>parameters</a:t>
              </a:r>
              <a:r>
                <a:rPr lang="fr-FR" sz="1100" dirty="0"/>
                <a:t> of the </a:t>
              </a:r>
              <a:r>
                <a:rPr lang="fr-FR" sz="1100" dirty="0" err="1"/>
                <a:t>fold</a:t>
              </a:r>
              <a:r>
                <a:rPr lang="fr-FR" sz="1100" dirty="0"/>
                <a:t>  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34AB6B59-6E26-0B98-0B5B-839D59A49171}"/>
              </a:ext>
            </a:extLst>
          </p:cNvPr>
          <p:cNvSpPr/>
          <p:nvPr/>
        </p:nvSpPr>
        <p:spPr>
          <a:xfrm rot="1927385">
            <a:off x="3416717" y="976238"/>
            <a:ext cx="6143582" cy="4399428"/>
          </a:xfrm>
          <a:prstGeom prst="arc">
            <a:avLst>
              <a:gd name="adj1" fmla="val 16228106"/>
              <a:gd name="adj2" fmla="val 100799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Sous-titre 2">
            <a:extLst>
              <a:ext uri="{FF2B5EF4-FFF2-40B4-BE49-F238E27FC236}">
                <a16:creationId xmlns:a16="http://schemas.microsoft.com/office/drawing/2014/main" id="{294BECBB-192C-6F1C-3C66-DAFB09FE1F38}"/>
              </a:ext>
            </a:extLst>
          </p:cNvPr>
          <p:cNvSpPr txBox="1">
            <a:spLocks/>
          </p:cNvSpPr>
          <p:nvPr/>
        </p:nvSpPr>
        <p:spPr>
          <a:xfrm>
            <a:off x="8850240" y="1073622"/>
            <a:ext cx="2619169" cy="51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4F5D67"/>
                </a:solidFill>
              </a:rPr>
              <a:t>Interpretation manager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B31E23-5A08-0D6C-C2DE-EAA727336782}"/>
              </a:ext>
            </a:extLst>
          </p:cNvPr>
          <p:cNvGrpSpPr/>
          <p:nvPr/>
        </p:nvGrpSpPr>
        <p:grpSpPr>
          <a:xfrm>
            <a:off x="52711" y="933049"/>
            <a:ext cx="8754050" cy="4978222"/>
            <a:chOff x="52711" y="933049"/>
            <a:chExt cx="8754050" cy="4978222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4410D5E0-BD9D-41F6-37FD-31CECD3EC849}"/>
                </a:ext>
              </a:extLst>
            </p:cNvPr>
            <p:cNvGrpSpPr/>
            <p:nvPr/>
          </p:nvGrpSpPr>
          <p:grpSpPr>
            <a:xfrm>
              <a:off x="52711" y="933049"/>
              <a:ext cx="7946864" cy="4978222"/>
              <a:chOff x="433711" y="933049"/>
              <a:chExt cx="7946864" cy="4978222"/>
            </a:xfrm>
          </p:grpSpPr>
          <p:grpSp>
            <p:nvGrpSpPr>
              <p:cNvPr id="70" name="Groupe 69">
                <a:extLst>
                  <a:ext uri="{FF2B5EF4-FFF2-40B4-BE49-F238E27FC236}">
                    <a16:creationId xmlns:a16="http://schemas.microsoft.com/office/drawing/2014/main" id="{D963AE59-4237-EA5D-142B-C6165AE006EC}"/>
                  </a:ext>
                </a:extLst>
              </p:cNvPr>
              <p:cNvGrpSpPr/>
              <p:nvPr/>
            </p:nvGrpSpPr>
            <p:grpSpPr>
              <a:xfrm>
                <a:off x="433711" y="933049"/>
                <a:ext cx="7946864" cy="4978222"/>
                <a:chOff x="433711" y="933049"/>
                <a:chExt cx="7946864" cy="4978222"/>
              </a:xfrm>
            </p:grpSpPr>
            <p:grpSp>
              <p:nvGrpSpPr>
                <p:cNvPr id="63" name="Groupe 62">
                  <a:extLst>
                    <a:ext uri="{FF2B5EF4-FFF2-40B4-BE49-F238E27FC236}">
                      <a16:creationId xmlns:a16="http://schemas.microsoft.com/office/drawing/2014/main" id="{259D63F4-C5AD-8159-1802-B35C23D7CC03}"/>
                    </a:ext>
                  </a:extLst>
                </p:cNvPr>
                <p:cNvGrpSpPr/>
                <p:nvPr/>
              </p:nvGrpSpPr>
              <p:grpSpPr>
                <a:xfrm>
                  <a:off x="4617295" y="1073622"/>
                  <a:ext cx="3763280" cy="4837649"/>
                  <a:chOff x="4617295" y="1073622"/>
                  <a:chExt cx="3763280" cy="4837649"/>
                </a:xfrm>
                <a:solidFill>
                  <a:schemeClr val="bg1"/>
                </a:solidFill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748AD121-64E4-2E26-47EF-072686F8D2D3}"/>
                      </a:ext>
                    </a:extLst>
                  </p:cNvPr>
                  <p:cNvSpPr/>
                  <p:nvPr/>
                </p:nvSpPr>
                <p:spPr>
                  <a:xfrm>
                    <a:off x="5672092" y="1073622"/>
                    <a:ext cx="2223462" cy="149935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492D846-EFD3-D12A-F709-A3363B3D180D}"/>
                      </a:ext>
                    </a:extLst>
                  </p:cNvPr>
                  <p:cNvSpPr/>
                  <p:nvPr/>
                </p:nvSpPr>
                <p:spPr>
                  <a:xfrm>
                    <a:off x="6157113" y="2186019"/>
                    <a:ext cx="2223462" cy="149935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60A7467-1511-9843-D5DE-5E3EBA62136C}"/>
                      </a:ext>
                    </a:extLst>
                  </p:cNvPr>
                  <p:cNvSpPr/>
                  <p:nvPr/>
                </p:nvSpPr>
                <p:spPr>
                  <a:xfrm>
                    <a:off x="5895451" y="3446789"/>
                    <a:ext cx="2223462" cy="149935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DCA6B673-77DF-541F-5862-C5E4C39DE1A5}"/>
                      </a:ext>
                    </a:extLst>
                  </p:cNvPr>
                  <p:cNvSpPr/>
                  <p:nvPr/>
                </p:nvSpPr>
                <p:spPr>
                  <a:xfrm>
                    <a:off x="4617295" y="4411912"/>
                    <a:ext cx="2223462" cy="149935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68" name="Arc 67">
                  <a:extLst>
                    <a:ext uri="{FF2B5EF4-FFF2-40B4-BE49-F238E27FC236}">
                      <a16:creationId xmlns:a16="http://schemas.microsoft.com/office/drawing/2014/main" id="{4F35A2AF-FCB8-EAAE-CD24-A862BDD34F3C}"/>
                    </a:ext>
                  </a:extLst>
                </p:cNvPr>
                <p:cNvSpPr/>
                <p:nvPr/>
              </p:nvSpPr>
              <p:spPr>
                <a:xfrm rot="1927385">
                  <a:off x="433711" y="933049"/>
                  <a:ext cx="6143582" cy="4399428"/>
                </a:xfrm>
                <a:prstGeom prst="arc">
                  <a:avLst>
                    <a:gd name="adj1" fmla="val 16228106"/>
                    <a:gd name="adj2" fmla="val 1007997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1" name="Sous-titre 2">
                <a:extLst>
                  <a:ext uri="{FF2B5EF4-FFF2-40B4-BE49-F238E27FC236}">
                    <a16:creationId xmlns:a16="http://schemas.microsoft.com/office/drawing/2014/main" id="{1128C0B1-8F59-B5EB-54E9-2640885BD4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6567" y="1066933"/>
                <a:ext cx="2408953" cy="423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>
                    <a:solidFill>
                      <a:srgbClr val="4F5D67"/>
                    </a:solidFill>
                  </a:rPr>
                  <a:t>Interpretation launcher</a:t>
                </a:r>
              </a:p>
            </p:txBody>
          </p:sp>
        </p:grp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99642BF0-CFF9-F3EF-1DDC-2F85BFEFF137}"/>
                </a:ext>
              </a:extLst>
            </p:cNvPr>
            <p:cNvSpPr txBox="1"/>
            <p:nvPr/>
          </p:nvSpPr>
          <p:spPr>
            <a:xfrm>
              <a:off x="6170043" y="2826275"/>
              <a:ext cx="2518848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Passing input data through Interpretation procedure and iterations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418CC9B-B4AA-5F54-012C-9E16B0353AE0}"/>
                </a:ext>
              </a:extLst>
            </p:cNvPr>
            <p:cNvSpPr txBox="1"/>
            <p:nvPr/>
          </p:nvSpPr>
          <p:spPr>
            <a:xfrm>
              <a:off x="6021255" y="3979076"/>
              <a:ext cx="2785506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Linking results of interpretation to ontology concepts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8A27E545-1B6E-6725-4B41-DC9FD216B2D4}"/>
                </a:ext>
              </a:extLst>
            </p:cNvPr>
            <p:cNvSpPr txBox="1"/>
            <p:nvPr/>
          </p:nvSpPr>
          <p:spPr>
            <a:xfrm>
              <a:off x="5537823" y="1713628"/>
              <a:ext cx="2545041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Extracting requirements from the ontology</a:t>
              </a:r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id="{9C59127B-A53F-BA14-2CDA-CE9F097C80E0}"/>
              </a:ext>
            </a:extLst>
          </p:cNvPr>
          <p:cNvSpPr txBox="1"/>
          <p:nvPr/>
        </p:nvSpPr>
        <p:spPr>
          <a:xfrm>
            <a:off x="9242795" y="2187111"/>
            <a:ext cx="251884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Defining studied zones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8CA6256D-006D-04AC-0406-1324CB5351CB}"/>
              </a:ext>
            </a:extLst>
          </p:cNvPr>
          <p:cNvSpPr txBox="1"/>
          <p:nvPr/>
        </p:nvSpPr>
        <p:spPr>
          <a:xfrm>
            <a:off x="9434150" y="4792259"/>
            <a:ext cx="21361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Upgrading ontology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25F9101-9C31-2526-EE28-B1C7602BCBC9}"/>
              </a:ext>
            </a:extLst>
          </p:cNvPr>
          <p:cNvSpPr txBox="1"/>
          <p:nvPr/>
        </p:nvSpPr>
        <p:spPr>
          <a:xfrm>
            <a:off x="8866759" y="1633864"/>
            <a:ext cx="25450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Selecting input data 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AA940554-0492-D9A4-192B-15D7853D3107}"/>
              </a:ext>
            </a:extLst>
          </p:cNvPr>
          <p:cNvSpPr txBox="1"/>
          <p:nvPr/>
        </p:nvSpPr>
        <p:spPr>
          <a:xfrm>
            <a:off x="9580582" y="2849429"/>
            <a:ext cx="213613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Managing geological knowledge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2F63263E-E042-D607-8A20-95C7524F39B5}"/>
              </a:ext>
            </a:extLst>
          </p:cNvPr>
          <p:cNvSpPr txBox="1"/>
          <p:nvPr/>
        </p:nvSpPr>
        <p:spPr>
          <a:xfrm>
            <a:off x="9437323" y="3847776"/>
            <a:ext cx="24029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Extracting knowledge from interpretation result</a:t>
            </a:r>
          </a:p>
        </p:txBody>
      </p:sp>
      <p:cxnSp>
        <p:nvCxnSpPr>
          <p:cNvPr id="98" name="Connecteur : en arc 97">
            <a:extLst>
              <a:ext uri="{FF2B5EF4-FFF2-40B4-BE49-F238E27FC236}">
                <a16:creationId xmlns:a16="http://schemas.microsoft.com/office/drawing/2014/main" id="{112EBFE2-E8BA-13BA-6186-747C02C3DCE1}"/>
              </a:ext>
            </a:extLst>
          </p:cNvPr>
          <p:cNvCxnSpPr>
            <a:cxnSpLocks/>
            <a:stCxn id="95" idx="0"/>
            <a:endCxn id="21" idx="2"/>
          </p:cNvCxnSpPr>
          <p:nvPr/>
        </p:nvCxnSpPr>
        <p:spPr>
          <a:xfrm rot="16200000" flipV="1">
            <a:off x="7098209" y="-701013"/>
            <a:ext cx="496228" cy="6604656"/>
          </a:xfrm>
          <a:prstGeom prst="curvedConnector3">
            <a:avLst>
              <a:gd name="adj1" fmla="val 55758"/>
            </a:avLst>
          </a:prstGeom>
          <a:ln w="38100">
            <a:solidFill>
              <a:srgbClr val="23E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 : en arc 98">
            <a:extLst>
              <a:ext uri="{FF2B5EF4-FFF2-40B4-BE49-F238E27FC236}">
                <a16:creationId xmlns:a16="http://schemas.microsoft.com/office/drawing/2014/main" id="{BC57930B-4154-9E85-27A0-8E8C1CF9F2EF}"/>
              </a:ext>
            </a:extLst>
          </p:cNvPr>
          <p:cNvCxnSpPr>
            <a:cxnSpLocks/>
            <a:stCxn id="24" idx="3"/>
            <a:endCxn id="96" idx="2"/>
          </p:cNvCxnSpPr>
          <p:nvPr/>
        </p:nvCxnSpPr>
        <p:spPr>
          <a:xfrm flipV="1">
            <a:off x="4190260" y="4370996"/>
            <a:ext cx="6448555" cy="670486"/>
          </a:xfrm>
          <a:prstGeom prst="curvedConnector2">
            <a:avLst/>
          </a:prstGeom>
          <a:ln w="38100">
            <a:solidFill>
              <a:srgbClr val="FF8F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 : en arc 121">
            <a:extLst>
              <a:ext uri="{FF2B5EF4-FFF2-40B4-BE49-F238E27FC236}">
                <a16:creationId xmlns:a16="http://schemas.microsoft.com/office/drawing/2014/main" id="{47A056A8-FA66-71F1-FECA-24E45BA46C13}"/>
              </a:ext>
            </a:extLst>
          </p:cNvPr>
          <p:cNvCxnSpPr>
            <a:cxnSpLocks/>
            <a:stCxn id="95" idx="0"/>
            <a:endCxn id="90" idx="2"/>
          </p:cNvCxnSpPr>
          <p:nvPr/>
        </p:nvCxnSpPr>
        <p:spPr>
          <a:xfrm rot="16200000" flipV="1">
            <a:off x="8423208" y="623985"/>
            <a:ext cx="612581" cy="3838307"/>
          </a:xfrm>
          <a:prstGeom prst="curvedConnector3">
            <a:avLst>
              <a:gd name="adj1" fmla="val 50000"/>
            </a:avLst>
          </a:prstGeom>
          <a:ln w="38100">
            <a:solidFill>
              <a:srgbClr val="23E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 : en arc 129">
            <a:extLst>
              <a:ext uri="{FF2B5EF4-FFF2-40B4-BE49-F238E27FC236}">
                <a16:creationId xmlns:a16="http://schemas.microsoft.com/office/drawing/2014/main" id="{03F28C06-4B50-4DD2-3F31-FCB72F62AAD8}"/>
              </a:ext>
            </a:extLst>
          </p:cNvPr>
          <p:cNvCxnSpPr>
            <a:cxnSpLocks/>
            <a:stCxn id="96" idx="0"/>
            <a:endCxn id="95" idx="2"/>
          </p:cNvCxnSpPr>
          <p:nvPr/>
        </p:nvCxnSpPr>
        <p:spPr>
          <a:xfrm rot="5400000" flipH="1" flipV="1">
            <a:off x="10406170" y="3605295"/>
            <a:ext cx="475127" cy="9836"/>
          </a:xfrm>
          <a:prstGeom prst="curvedConnector3">
            <a:avLst>
              <a:gd name="adj1" fmla="val 50000"/>
            </a:avLst>
          </a:prstGeom>
          <a:ln w="38100">
            <a:solidFill>
              <a:srgbClr val="FF8F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 : en arc 132">
            <a:extLst>
              <a:ext uri="{FF2B5EF4-FFF2-40B4-BE49-F238E27FC236}">
                <a16:creationId xmlns:a16="http://schemas.microsoft.com/office/drawing/2014/main" id="{310F3000-BD43-2ABE-663A-6828979328DD}"/>
              </a:ext>
            </a:extLst>
          </p:cNvPr>
          <p:cNvCxnSpPr>
            <a:cxnSpLocks/>
            <a:stCxn id="89" idx="2"/>
            <a:endCxn id="93" idx="1"/>
          </p:cNvCxnSpPr>
          <p:nvPr/>
        </p:nvCxnSpPr>
        <p:spPr>
          <a:xfrm rot="16200000" flipH="1">
            <a:off x="8202153" y="3714151"/>
            <a:ext cx="443852" cy="2020142"/>
          </a:xfrm>
          <a:prstGeom prst="curvedConnector2">
            <a:avLst/>
          </a:prstGeom>
          <a:ln w="38100">
            <a:solidFill>
              <a:srgbClr val="FF8F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rc 63">
            <a:extLst>
              <a:ext uri="{FF2B5EF4-FFF2-40B4-BE49-F238E27FC236}">
                <a16:creationId xmlns:a16="http://schemas.microsoft.com/office/drawing/2014/main" id="{908200AA-C0EB-7E4C-EB4A-DEB04C5142A9}"/>
              </a:ext>
            </a:extLst>
          </p:cNvPr>
          <p:cNvCxnSpPr>
            <a:cxnSpLocks/>
            <a:stCxn id="95" idx="1"/>
            <a:endCxn id="15" idx="0"/>
          </p:cNvCxnSpPr>
          <p:nvPr/>
        </p:nvCxnSpPr>
        <p:spPr>
          <a:xfrm rot="10800000">
            <a:off x="4537064" y="2697377"/>
            <a:ext cx="5043519" cy="413662"/>
          </a:xfrm>
          <a:prstGeom prst="curvedConnector4">
            <a:avLst>
              <a:gd name="adj1" fmla="val 15528"/>
              <a:gd name="adj2" fmla="val 109211"/>
            </a:avLst>
          </a:prstGeom>
          <a:ln w="3810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07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CB8CEECA-BCD2-C2B5-C6BA-9B6E69D6AB3F}"/>
              </a:ext>
            </a:extLst>
          </p:cNvPr>
          <p:cNvSpPr/>
          <p:nvPr/>
        </p:nvSpPr>
        <p:spPr>
          <a:xfrm>
            <a:off x="8330" y="5504666"/>
            <a:ext cx="12109689" cy="130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59258244-1B5C-4BAD-DF18-2A545E1CBA58}"/>
              </a:ext>
            </a:extLst>
          </p:cNvPr>
          <p:cNvGrpSpPr/>
          <p:nvPr/>
        </p:nvGrpSpPr>
        <p:grpSpPr>
          <a:xfrm>
            <a:off x="33028" y="2724371"/>
            <a:ext cx="6660546" cy="4131582"/>
            <a:chOff x="165799" y="2822640"/>
            <a:chExt cx="6660546" cy="4131582"/>
          </a:xfrm>
        </p:grpSpPr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A8A6BB4B-13A6-40ED-047A-24B82F6E64E0}"/>
                </a:ext>
              </a:extLst>
            </p:cNvPr>
            <p:cNvGrpSpPr/>
            <p:nvPr/>
          </p:nvGrpSpPr>
          <p:grpSpPr>
            <a:xfrm>
              <a:off x="4526921" y="3814394"/>
              <a:ext cx="2017234" cy="1617785"/>
              <a:chOff x="3884460" y="3256603"/>
              <a:chExt cx="2403339" cy="2107062"/>
            </a:xfrm>
          </p:grpSpPr>
          <p:pic>
            <p:nvPicPr>
              <p:cNvPr id="132" name="Picture 16" descr="Geological Objects and Structures in 3D: Observation, Interpretation a">
                <a:extLst>
                  <a:ext uri="{FF2B5EF4-FFF2-40B4-BE49-F238E27FC236}">
                    <a16:creationId xmlns:a16="http://schemas.microsoft.com/office/drawing/2014/main" id="{EAD5296B-BDBF-FF5C-0058-713ECB3C88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27641">
                <a:off x="3884460" y="3386171"/>
                <a:ext cx="1379646" cy="1977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14" descr="Amazon.fr - Structural Geology - Fossen, Haakon - Livres">
                <a:extLst>
                  <a:ext uri="{FF2B5EF4-FFF2-40B4-BE49-F238E27FC236}">
                    <a16:creationId xmlns:a16="http://schemas.microsoft.com/office/drawing/2014/main" id="{6B7F2B83-C367-3647-F6F8-99C5FE006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1640">
                <a:off x="4729842" y="3256603"/>
                <a:ext cx="1557957" cy="2027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7" name="Image 126" descr="Une image contenant herbe, arbre, extérieur, groupe&#10;&#10;Description générée automatiquement">
              <a:extLst>
                <a:ext uri="{FF2B5EF4-FFF2-40B4-BE49-F238E27FC236}">
                  <a16:creationId xmlns:a16="http://schemas.microsoft.com/office/drawing/2014/main" id="{B9A40156-07C0-FC05-28A5-1E41B23DF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4" t="24985" r="14806" b="24921"/>
            <a:stretch/>
          </p:blipFill>
          <p:spPr>
            <a:xfrm rot="335395">
              <a:off x="165799" y="2976710"/>
              <a:ext cx="3270365" cy="2190960"/>
            </a:xfrm>
            <a:prstGeom prst="rect">
              <a:avLst/>
            </a:prstGeom>
          </p:spPr>
        </p:pic>
        <p:cxnSp>
          <p:nvCxnSpPr>
            <p:cNvPr id="128" name="Connecteur droit avec flèche 127">
              <a:extLst>
                <a:ext uri="{FF2B5EF4-FFF2-40B4-BE49-F238E27FC236}">
                  <a16:creationId xmlns:a16="http://schemas.microsoft.com/office/drawing/2014/main" id="{B7DD213F-76F3-DE1E-A314-615CC05E7B9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045" y="2865200"/>
              <a:ext cx="716784" cy="8460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2AA685DA-BFC4-D766-D120-53C6E0AAF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2011" y="2822640"/>
              <a:ext cx="1143349" cy="1009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0EE37D60-BC26-1FDC-C272-5FF1CA23608C}"/>
                </a:ext>
              </a:extLst>
            </p:cNvPr>
            <p:cNvSpPr txBox="1"/>
            <p:nvPr/>
          </p:nvSpPr>
          <p:spPr>
            <a:xfrm>
              <a:off x="422988" y="5270561"/>
              <a:ext cx="305293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/>
                <a:t>Verbal Communications: 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Courses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Seminars 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Field </a:t>
              </a:r>
              <a:r>
                <a:rPr lang="fr-FR" sz="1400" dirty="0" err="1"/>
                <a:t>work</a:t>
              </a:r>
              <a:r>
                <a:rPr lang="fr-FR" sz="1400" dirty="0"/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 err="1"/>
                <a:t>Documentary</a:t>
              </a:r>
              <a:r>
                <a:rPr lang="fr-FR" sz="1400" dirty="0"/>
                <a:t> channels …</a:t>
              </a:r>
              <a:r>
                <a:rPr lang="fr-FR" sz="1400" dirty="0" err="1"/>
                <a:t>etc</a:t>
              </a:r>
              <a:endParaRPr lang="fr-FR" sz="1400" dirty="0"/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D0A74DF5-C554-52F3-3D97-CFB15C144C1D}"/>
                </a:ext>
              </a:extLst>
            </p:cNvPr>
            <p:cNvSpPr txBox="1"/>
            <p:nvPr/>
          </p:nvSpPr>
          <p:spPr>
            <a:xfrm>
              <a:off x="4304261" y="5569227"/>
              <a:ext cx="252208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 err="1"/>
                <a:t>Written</a:t>
              </a:r>
              <a:r>
                <a:rPr lang="fr-FR" sz="1400" dirty="0"/>
                <a:t> Communication: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Books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Scientific </a:t>
              </a:r>
              <a:r>
                <a:rPr lang="fr-FR" sz="1400" dirty="0" err="1"/>
                <a:t>papers</a:t>
              </a:r>
              <a:r>
                <a:rPr lang="fr-FR" sz="1400" dirty="0"/>
                <a:t> and </a:t>
              </a:r>
              <a:r>
                <a:rPr lang="fr-FR" sz="1400" dirty="0" err="1"/>
                <a:t>journals</a:t>
              </a:r>
              <a:r>
                <a:rPr lang="fr-FR" sz="1400" dirty="0"/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fr-FR" sz="1400" dirty="0" err="1"/>
                <a:t>Map</a:t>
              </a:r>
              <a:r>
                <a:rPr lang="fr-FR" sz="1400" dirty="0"/>
                <a:t> </a:t>
              </a:r>
              <a:r>
                <a:rPr lang="fr-FR" sz="1400" dirty="0" err="1"/>
                <a:t>legends</a:t>
              </a:r>
              <a:endParaRPr lang="fr-FR" sz="1400" dirty="0"/>
            </a:p>
            <a:p>
              <a:pPr marL="285750" indent="-285750">
                <a:buFontTx/>
                <a:buChar char="-"/>
              </a:pPr>
              <a:r>
                <a:rPr lang="fr-FR" sz="1400" dirty="0"/>
                <a:t>Rapport fin sondage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090B9F1-63DE-4136-BAC4-1D2368A6B2C7}"/>
              </a:ext>
            </a:extLst>
          </p:cNvPr>
          <p:cNvGrpSpPr/>
          <p:nvPr/>
        </p:nvGrpSpPr>
        <p:grpSpPr>
          <a:xfrm>
            <a:off x="6514134" y="2907298"/>
            <a:ext cx="5706314" cy="3948654"/>
            <a:chOff x="6514134" y="2907298"/>
            <a:chExt cx="5706314" cy="3948654"/>
          </a:xfrm>
        </p:grpSpPr>
        <p:grpSp>
          <p:nvGrpSpPr>
            <p:cNvPr id="1025" name="Groupe 1024">
              <a:extLst>
                <a:ext uri="{FF2B5EF4-FFF2-40B4-BE49-F238E27FC236}">
                  <a16:creationId xmlns:a16="http://schemas.microsoft.com/office/drawing/2014/main" id="{C91EAB08-9E53-35BB-3D5D-1826F4E07ED7}"/>
                </a:ext>
              </a:extLst>
            </p:cNvPr>
            <p:cNvGrpSpPr/>
            <p:nvPr/>
          </p:nvGrpSpPr>
          <p:grpSpPr>
            <a:xfrm>
              <a:off x="6514134" y="2907298"/>
              <a:ext cx="4178643" cy="3948654"/>
              <a:chOff x="6514134" y="2907298"/>
              <a:chExt cx="4178643" cy="3948654"/>
            </a:xfrm>
          </p:grpSpPr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CF8035B1-5393-51C2-6B45-F4F0F8073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207245" flipH="1">
                <a:off x="8016500" y="4069437"/>
                <a:ext cx="2148590" cy="1145702"/>
              </a:xfrm>
              <a:prstGeom prst="rect">
                <a:avLst/>
              </a:prstGeom>
            </p:spPr>
          </p:pic>
          <p:cxnSp>
            <p:nvCxnSpPr>
              <p:cNvPr id="121" name="Connecteur droit avec flèche 120">
                <a:extLst>
                  <a:ext uri="{FF2B5EF4-FFF2-40B4-BE49-F238E27FC236}">
                    <a16:creationId xmlns:a16="http://schemas.microsoft.com/office/drawing/2014/main" id="{D4A7E10B-2948-48C7-A647-627126CABF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4134" y="2907298"/>
                <a:ext cx="1750473" cy="117325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F45662C4-C001-EEE3-E050-A1831DE43E0B}"/>
                  </a:ext>
                </a:extLst>
              </p:cNvPr>
              <p:cNvSpPr txBox="1"/>
              <p:nvPr/>
            </p:nvSpPr>
            <p:spPr>
              <a:xfrm>
                <a:off x="8005705" y="5470957"/>
                <a:ext cx="268707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dirty="0" err="1"/>
                  <a:t>Numeric</a:t>
                </a:r>
                <a:r>
                  <a:rPr lang="fr-FR" sz="1400" dirty="0"/>
                  <a:t> applications: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1400" dirty="0" err="1"/>
                  <a:t>Geomodelling</a:t>
                </a:r>
                <a:endParaRPr lang="fr-FR" sz="1400" dirty="0"/>
              </a:p>
              <a:p>
                <a:pPr marL="285750" indent="-285750">
                  <a:buFontTx/>
                  <a:buChar char="-"/>
                </a:pPr>
                <a:r>
                  <a:rPr lang="fr-FR" sz="1400" dirty="0"/>
                  <a:t>Mapping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1400" dirty="0"/>
                  <a:t>Simulations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1400" dirty="0"/>
                  <a:t>NLP</a:t>
                </a:r>
              </a:p>
              <a:p>
                <a:endParaRPr lang="fr-FR" sz="1400" dirty="0"/>
              </a:p>
            </p:txBody>
          </p:sp>
        </p:grpSp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5E5D5D92-5656-0B49-B1C9-95A196B2671F}"/>
                </a:ext>
              </a:extLst>
            </p:cNvPr>
            <p:cNvGrpSpPr/>
            <p:nvPr/>
          </p:nvGrpSpPr>
          <p:grpSpPr>
            <a:xfrm>
              <a:off x="10789282" y="3010031"/>
              <a:ext cx="1431166" cy="1383172"/>
              <a:chOff x="10723911" y="2887327"/>
              <a:chExt cx="1496537" cy="1505876"/>
            </a:xfrm>
          </p:grpSpPr>
          <p:cxnSp>
            <p:nvCxnSpPr>
              <p:cNvPr id="135" name="Connecteur droit avec flèche 134">
                <a:extLst>
                  <a:ext uri="{FF2B5EF4-FFF2-40B4-BE49-F238E27FC236}">
                    <a16:creationId xmlns:a16="http://schemas.microsoft.com/office/drawing/2014/main" id="{D11B6EF8-8340-BF6A-9A78-ABE8EBEF4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911" y="2887327"/>
                <a:ext cx="747037" cy="11654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ZoneTexte 135">
                <a:extLst>
                  <a:ext uri="{FF2B5EF4-FFF2-40B4-BE49-F238E27FC236}">
                    <a16:creationId xmlns:a16="http://schemas.microsoft.com/office/drawing/2014/main" id="{8FC8F285-9919-67A9-92DC-D6AB9DC882F4}"/>
                  </a:ext>
                </a:extLst>
              </p:cNvPr>
              <p:cNvSpPr txBox="1"/>
              <p:nvPr/>
            </p:nvSpPr>
            <p:spPr>
              <a:xfrm rot="21136978">
                <a:off x="10949903" y="4023871"/>
                <a:ext cx="12705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End-user</a:t>
                </a:r>
              </a:p>
            </p:txBody>
          </p:sp>
        </p:grpSp>
      </p:grpSp>
      <p:pic>
        <p:nvPicPr>
          <p:cNvPr id="137" name="Picture 2">
            <a:extLst>
              <a:ext uri="{FF2B5EF4-FFF2-40B4-BE49-F238E27FC236}">
                <a16:creationId xmlns:a16="http://schemas.microsoft.com/office/drawing/2014/main" id="{B432BF50-CDBB-389A-F368-EC6F7B77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7630" y="914496"/>
            <a:ext cx="3134800" cy="200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Arc 137">
            <a:extLst>
              <a:ext uri="{FF2B5EF4-FFF2-40B4-BE49-F238E27FC236}">
                <a16:creationId xmlns:a16="http://schemas.microsoft.com/office/drawing/2014/main" id="{66F0D1D2-E544-01C5-4A93-793D1BC35CB0}"/>
              </a:ext>
            </a:extLst>
          </p:cNvPr>
          <p:cNvSpPr/>
          <p:nvPr/>
        </p:nvSpPr>
        <p:spPr>
          <a:xfrm rot="20791062" flipV="1">
            <a:off x="6836136" y="771723"/>
            <a:ext cx="5182240" cy="2509355"/>
          </a:xfrm>
          <a:prstGeom prst="arc">
            <a:avLst>
              <a:gd name="adj1" fmla="val 13629241"/>
              <a:gd name="adj2" fmla="val 31793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43D1CD91-3CE1-313F-AE0D-DFE348A622C9}"/>
              </a:ext>
            </a:extLst>
          </p:cNvPr>
          <p:cNvSpPr/>
          <p:nvPr/>
        </p:nvSpPr>
        <p:spPr>
          <a:xfrm rot="686862" flipH="1">
            <a:off x="8098818" y="577687"/>
            <a:ext cx="2839087" cy="2150191"/>
          </a:xfrm>
          <a:prstGeom prst="arc">
            <a:avLst>
              <a:gd name="adj1" fmla="val 14594231"/>
              <a:gd name="adj2" fmla="val 94143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ous-titre 2">
            <a:extLst>
              <a:ext uri="{FF2B5EF4-FFF2-40B4-BE49-F238E27FC236}">
                <a16:creationId xmlns:a16="http://schemas.microsoft.com/office/drawing/2014/main" id="{8EBBE044-C570-7D16-93D8-5C066C2AED36}"/>
              </a:ext>
            </a:extLst>
          </p:cNvPr>
          <p:cNvSpPr txBox="1">
            <a:spLocks/>
          </p:cNvSpPr>
          <p:nvPr/>
        </p:nvSpPr>
        <p:spPr>
          <a:xfrm>
            <a:off x="3523338" y="-38400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4F5D67"/>
                </a:solidFill>
              </a:rPr>
              <a:t>General </a:t>
            </a:r>
            <a:r>
              <a:rPr lang="fr-FR" b="1" dirty="0" err="1">
                <a:solidFill>
                  <a:srgbClr val="4F5D67"/>
                </a:solidFill>
              </a:rPr>
              <a:t>Overview</a:t>
            </a:r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39" name="Espace réservé du numéro de diapositive 3">
            <a:extLst>
              <a:ext uri="{FF2B5EF4-FFF2-40B4-BE49-F238E27FC236}">
                <a16:creationId xmlns:a16="http://schemas.microsoft.com/office/drawing/2014/main" id="{EDD140F1-169E-7195-6D69-09A3447D634C}"/>
              </a:ext>
            </a:extLst>
          </p:cNvPr>
          <p:cNvSpPr txBox="1">
            <a:spLocks/>
          </p:cNvSpPr>
          <p:nvPr/>
        </p:nvSpPr>
        <p:spPr>
          <a:xfrm>
            <a:off x="10581071" y="639624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D6BDE82-48A4-0FBA-5E75-DAD322B38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16F2983-4C90-778D-B0B8-326C31F0F849}"/>
              </a:ext>
            </a:extLst>
          </p:cNvPr>
          <p:cNvGrpSpPr/>
          <p:nvPr/>
        </p:nvGrpSpPr>
        <p:grpSpPr>
          <a:xfrm>
            <a:off x="2895949" y="1111156"/>
            <a:ext cx="5310477" cy="1872711"/>
            <a:chOff x="2895949" y="1111156"/>
            <a:chExt cx="5310477" cy="1872711"/>
          </a:xfrm>
        </p:grpSpPr>
        <p:cxnSp>
          <p:nvCxnSpPr>
            <p:cNvPr id="120" name="Connecteur droit avec flèche 119">
              <a:extLst>
                <a:ext uri="{FF2B5EF4-FFF2-40B4-BE49-F238E27FC236}">
                  <a16:creationId xmlns:a16="http://schemas.microsoft.com/office/drawing/2014/main" id="{9D703936-E3A4-DBBA-2C38-EAC805D620DC}"/>
                </a:ext>
              </a:extLst>
            </p:cNvPr>
            <p:cNvCxnSpPr>
              <a:cxnSpLocks/>
            </p:cNvCxnSpPr>
            <p:nvPr/>
          </p:nvCxnSpPr>
          <p:spPr>
            <a:xfrm>
              <a:off x="6307263" y="2260051"/>
              <a:ext cx="1899163" cy="19389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25FD03E-F6D0-C996-C724-321E2FF50B0E}"/>
                </a:ext>
              </a:extLst>
            </p:cNvPr>
            <p:cNvGrpSpPr/>
            <p:nvPr/>
          </p:nvGrpSpPr>
          <p:grpSpPr>
            <a:xfrm>
              <a:off x="2895949" y="1111156"/>
              <a:ext cx="3581278" cy="1872711"/>
              <a:chOff x="-143277" y="610729"/>
              <a:chExt cx="3581278" cy="1872711"/>
            </a:xfrm>
          </p:grpSpPr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938BD3F8-6638-F0B4-8706-160FE0B4F070}"/>
                  </a:ext>
                </a:extLst>
              </p:cNvPr>
              <p:cNvGrpSpPr/>
              <p:nvPr/>
            </p:nvGrpSpPr>
            <p:grpSpPr>
              <a:xfrm>
                <a:off x="-75333" y="1079520"/>
                <a:ext cx="1960842" cy="1349870"/>
                <a:chOff x="-275261" y="702309"/>
                <a:chExt cx="1960842" cy="1349870"/>
              </a:xfrm>
            </p:grpSpPr>
            <p:pic>
              <p:nvPicPr>
                <p:cNvPr id="68" name="Image 67">
                  <a:extLst>
                    <a:ext uri="{FF2B5EF4-FFF2-40B4-BE49-F238E27FC236}">
                      <a16:creationId xmlns:a16="http://schemas.microsoft.com/office/drawing/2014/main" id="{8F8BB93C-824C-06A7-690C-D33C41446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46833"/>
                <a:stretch/>
              </p:blipFill>
              <p:spPr>
                <a:xfrm>
                  <a:off x="-275261" y="702309"/>
                  <a:ext cx="1843939" cy="1349870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EA33C8F3-8973-D5EF-FB71-6B5AD1D80811}"/>
                    </a:ext>
                  </a:extLst>
                </p:cNvPr>
                <p:cNvSpPr/>
                <p:nvPr/>
              </p:nvSpPr>
              <p:spPr>
                <a:xfrm rot="827072">
                  <a:off x="1377816" y="1204106"/>
                  <a:ext cx="307765" cy="3076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0" name="Groupe 69">
                <a:extLst>
                  <a:ext uri="{FF2B5EF4-FFF2-40B4-BE49-F238E27FC236}">
                    <a16:creationId xmlns:a16="http://schemas.microsoft.com/office/drawing/2014/main" id="{3E1E306A-F6F4-EC56-2CF4-89DC59A64E1A}"/>
                  </a:ext>
                </a:extLst>
              </p:cNvPr>
              <p:cNvGrpSpPr/>
              <p:nvPr/>
            </p:nvGrpSpPr>
            <p:grpSpPr>
              <a:xfrm>
                <a:off x="1526941" y="1133570"/>
                <a:ext cx="1874972" cy="1349870"/>
                <a:chOff x="1670351" y="1498586"/>
                <a:chExt cx="1874972" cy="1349870"/>
              </a:xfrm>
            </p:grpSpPr>
            <p:pic>
              <p:nvPicPr>
                <p:cNvPr id="71" name="Image 70">
                  <a:extLst>
                    <a:ext uri="{FF2B5EF4-FFF2-40B4-BE49-F238E27FC236}">
                      <a16:creationId xmlns:a16="http://schemas.microsoft.com/office/drawing/2014/main" id="{346B9EE7-1069-EE4E-377C-FEBB62B19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47902" t="-744" r="-1069" b="744"/>
                <a:stretch/>
              </p:blipFill>
              <p:spPr>
                <a:xfrm rot="20753888">
                  <a:off x="1701384" y="1498586"/>
                  <a:ext cx="1843939" cy="1349870"/>
                </a:xfrm>
                <a:prstGeom prst="rect">
                  <a:avLst/>
                </a:prstGeom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E54A6F1-21CA-CA02-89E7-6BE9D7EFC6C1}"/>
                    </a:ext>
                  </a:extLst>
                </p:cNvPr>
                <p:cNvSpPr/>
                <p:nvPr/>
              </p:nvSpPr>
              <p:spPr>
                <a:xfrm rot="1204021">
                  <a:off x="1670351" y="1736645"/>
                  <a:ext cx="123803" cy="680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26AC739C-1422-D349-1980-1EF289D4D4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7494" y="1354564"/>
                <a:ext cx="289875" cy="80822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A31D7B12-170C-2669-33CB-52D8E3157A21}"/>
                  </a:ext>
                </a:extLst>
              </p:cNvPr>
              <p:cNvGrpSpPr/>
              <p:nvPr/>
            </p:nvGrpSpPr>
            <p:grpSpPr>
              <a:xfrm>
                <a:off x="-143277" y="1293396"/>
                <a:ext cx="3571017" cy="110374"/>
                <a:chOff x="3230278" y="2461376"/>
                <a:chExt cx="3571017" cy="110374"/>
              </a:xfrm>
            </p:grpSpPr>
            <p:sp>
              <p:nvSpPr>
                <p:cNvPr id="75" name="Forme libre : forme 74">
                  <a:extLst>
                    <a:ext uri="{FF2B5EF4-FFF2-40B4-BE49-F238E27FC236}">
                      <a16:creationId xmlns:a16="http://schemas.microsoft.com/office/drawing/2014/main" id="{35D4B4E7-3738-EA7A-5D92-53673F0E3DA6}"/>
                    </a:ext>
                  </a:extLst>
                </p:cNvPr>
                <p:cNvSpPr/>
                <p:nvPr/>
              </p:nvSpPr>
              <p:spPr>
                <a:xfrm>
                  <a:off x="3230278" y="2468710"/>
                  <a:ext cx="1768323" cy="103040"/>
                </a:xfrm>
                <a:custGeom>
                  <a:avLst/>
                  <a:gdLst>
                    <a:gd name="connsiteX0" fmla="*/ 0 w 8505825"/>
                    <a:gd name="connsiteY0" fmla="*/ 76280 h 162490"/>
                    <a:gd name="connsiteX1" fmla="*/ 304800 w 8505825"/>
                    <a:gd name="connsiteY1" fmla="*/ 19130 h 162490"/>
                    <a:gd name="connsiteX2" fmla="*/ 609600 w 8505825"/>
                    <a:gd name="connsiteY2" fmla="*/ 95330 h 162490"/>
                    <a:gd name="connsiteX3" fmla="*/ 1009650 w 8505825"/>
                    <a:gd name="connsiteY3" fmla="*/ 104855 h 162490"/>
                    <a:gd name="connsiteX4" fmla="*/ 1419225 w 8505825"/>
                    <a:gd name="connsiteY4" fmla="*/ 80 h 162490"/>
                    <a:gd name="connsiteX5" fmla="*/ 2038350 w 8505825"/>
                    <a:gd name="connsiteY5" fmla="*/ 123905 h 162490"/>
                    <a:gd name="connsiteX6" fmla="*/ 2524125 w 8505825"/>
                    <a:gd name="connsiteY6" fmla="*/ 114380 h 162490"/>
                    <a:gd name="connsiteX7" fmla="*/ 3267075 w 8505825"/>
                    <a:gd name="connsiteY7" fmla="*/ 28655 h 162490"/>
                    <a:gd name="connsiteX8" fmla="*/ 4010025 w 8505825"/>
                    <a:gd name="connsiteY8" fmla="*/ 162005 h 162490"/>
                    <a:gd name="connsiteX9" fmla="*/ 5010150 w 8505825"/>
                    <a:gd name="connsiteY9" fmla="*/ 76280 h 162490"/>
                    <a:gd name="connsiteX10" fmla="*/ 5572125 w 8505825"/>
                    <a:gd name="connsiteY10" fmla="*/ 152480 h 162490"/>
                    <a:gd name="connsiteX11" fmla="*/ 6334125 w 8505825"/>
                    <a:gd name="connsiteY11" fmla="*/ 123905 h 162490"/>
                    <a:gd name="connsiteX12" fmla="*/ 6943725 w 8505825"/>
                    <a:gd name="connsiteY12" fmla="*/ 38180 h 162490"/>
                    <a:gd name="connsiteX13" fmla="*/ 7696200 w 8505825"/>
                    <a:gd name="connsiteY13" fmla="*/ 66755 h 162490"/>
                    <a:gd name="connsiteX14" fmla="*/ 8048625 w 8505825"/>
                    <a:gd name="connsiteY14" fmla="*/ 114380 h 162490"/>
                    <a:gd name="connsiteX15" fmla="*/ 8505825 w 8505825"/>
                    <a:gd name="connsiteY15" fmla="*/ 66755 h 162490"/>
                    <a:gd name="connsiteX16" fmla="*/ 8505825 w 8505825"/>
                    <a:gd name="connsiteY16" fmla="*/ 66755 h 16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505825" h="162490">
                      <a:moveTo>
                        <a:pt x="0" y="76280"/>
                      </a:moveTo>
                      <a:cubicBezTo>
                        <a:pt x="101600" y="46117"/>
                        <a:pt x="203200" y="15955"/>
                        <a:pt x="304800" y="19130"/>
                      </a:cubicBezTo>
                      <a:cubicBezTo>
                        <a:pt x="406400" y="22305"/>
                        <a:pt x="492125" y="81043"/>
                        <a:pt x="609600" y="95330"/>
                      </a:cubicBezTo>
                      <a:cubicBezTo>
                        <a:pt x="727075" y="109617"/>
                        <a:pt x="874713" y="120730"/>
                        <a:pt x="1009650" y="104855"/>
                      </a:cubicBezTo>
                      <a:cubicBezTo>
                        <a:pt x="1144587" y="88980"/>
                        <a:pt x="1247775" y="-3095"/>
                        <a:pt x="1419225" y="80"/>
                      </a:cubicBezTo>
                      <a:cubicBezTo>
                        <a:pt x="1590675" y="3255"/>
                        <a:pt x="1854200" y="104855"/>
                        <a:pt x="2038350" y="123905"/>
                      </a:cubicBezTo>
                      <a:cubicBezTo>
                        <a:pt x="2222500" y="142955"/>
                        <a:pt x="2319337" y="130255"/>
                        <a:pt x="2524125" y="114380"/>
                      </a:cubicBezTo>
                      <a:cubicBezTo>
                        <a:pt x="2728913" y="98505"/>
                        <a:pt x="3019425" y="20718"/>
                        <a:pt x="3267075" y="28655"/>
                      </a:cubicBezTo>
                      <a:cubicBezTo>
                        <a:pt x="3514725" y="36592"/>
                        <a:pt x="3719513" y="154068"/>
                        <a:pt x="4010025" y="162005"/>
                      </a:cubicBezTo>
                      <a:cubicBezTo>
                        <a:pt x="4300537" y="169942"/>
                        <a:pt x="4749800" y="77867"/>
                        <a:pt x="5010150" y="76280"/>
                      </a:cubicBezTo>
                      <a:cubicBezTo>
                        <a:pt x="5270500" y="74693"/>
                        <a:pt x="5351463" y="144543"/>
                        <a:pt x="5572125" y="152480"/>
                      </a:cubicBezTo>
                      <a:cubicBezTo>
                        <a:pt x="5792788" y="160418"/>
                        <a:pt x="6105525" y="142955"/>
                        <a:pt x="6334125" y="123905"/>
                      </a:cubicBezTo>
                      <a:cubicBezTo>
                        <a:pt x="6562725" y="104855"/>
                        <a:pt x="6716713" y="47705"/>
                        <a:pt x="6943725" y="38180"/>
                      </a:cubicBezTo>
                      <a:cubicBezTo>
                        <a:pt x="7170737" y="28655"/>
                        <a:pt x="7512050" y="54055"/>
                        <a:pt x="7696200" y="66755"/>
                      </a:cubicBezTo>
                      <a:cubicBezTo>
                        <a:pt x="7880350" y="79455"/>
                        <a:pt x="7913688" y="114380"/>
                        <a:pt x="8048625" y="114380"/>
                      </a:cubicBezTo>
                      <a:cubicBezTo>
                        <a:pt x="8183562" y="114380"/>
                        <a:pt x="8505825" y="66755"/>
                        <a:pt x="8505825" y="66755"/>
                      </a:cubicBezTo>
                      <a:lnTo>
                        <a:pt x="8505825" y="66755"/>
                      </a:lnTo>
                    </a:path>
                  </a:pathLst>
                </a:custGeom>
                <a:noFill/>
                <a:ln w="107950">
                  <a:solidFill>
                    <a:schemeClr val="accent2">
                      <a:lumMod val="75000"/>
                    </a:schemeClr>
                  </a:solidFill>
                </a:ln>
                <a:effectLst>
                  <a:glow rad="241300">
                    <a:schemeClr val="bg1"/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76" name="Forme libre : forme 75">
                  <a:extLst>
                    <a:ext uri="{FF2B5EF4-FFF2-40B4-BE49-F238E27FC236}">
                      <a16:creationId xmlns:a16="http://schemas.microsoft.com/office/drawing/2014/main" id="{C95D8095-E39C-4FB3-6405-5E1E4121D0FA}"/>
                    </a:ext>
                  </a:extLst>
                </p:cNvPr>
                <p:cNvSpPr/>
                <p:nvPr/>
              </p:nvSpPr>
              <p:spPr>
                <a:xfrm>
                  <a:off x="5032972" y="2461376"/>
                  <a:ext cx="1768323" cy="103040"/>
                </a:xfrm>
                <a:custGeom>
                  <a:avLst/>
                  <a:gdLst>
                    <a:gd name="connsiteX0" fmla="*/ 0 w 8505825"/>
                    <a:gd name="connsiteY0" fmla="*/ 76280 h 162490"/>
                    <a:gd name="connsiteX1" fmla="*/ 304800 w 8505825"/>
                    <a:gd name="connsiteY1" fmla="*/ 19130 h 162490"/>
                    <a:gd name="connsiteX2" fmla="*/ 609600 w 8505825"/>
                    <a:gd name="connsiteY2" fmla="*/ 95330 h 162490"/>
                    <a:gd name="connsiteX3" fmla="*/ 1009650 w 8505825"/>
                    <a:gd name="connsiteY3" fmla="*/ 104855 h 162490"/>
                    <a:gd name="connsiteX4" fmla="*/ 1419225 w 8505825"/>
                    <a:gd name="connsiteY4" fmla="*/ 80 h 162490"/>
                    <a:gd name="connsiteX5" fmla="*/ 2038350 w 8505825"/>
                    <a:gd name="connsiteY5" fmla="*/ 123905 h 162490"/>
                    <a:gd name="connsiteX6" fmla="*/ 2524125 w 8505825"/>
                    <a:gd name="connsiteY6" fmla="*/ 114380 h 162490"/>
                    <a:gd name="connsiteX7" fmla="*/ 3267075 w 8505825"/>
                    <a:gd name="connsiteY7" fmla="*/ 28655 h 162490"/>
                    <a:gd name="connsiteX8" fmla="*/ 4010025 w 8505825"/>
                    <a:gd name="connsiteY8" fmla="*/ 162005 h 162490"/>
                    <a:gd name="connsiteX9" fmla="*/ 5010150 w 8505825"/>
                    <a:gd name="connsiteY9" fmla="*/ 76280 h 162490"/>
                    <a:gd name="connsiteX10" fmla="*/ 5572125 w 8505825"/>
                    <a:gd name="connsiteY10" fmla="*/ 152480 h 162490"/>
                    <a:gd name="connsiteX11" fmla="*/ 6334125 w 8505825"/>
                    <a:gd name="connsiteY11" fmla="*/ 123905 h 162490"/>
                    <a:gd name="connsiteX12" fmla="*/ 6943725 w 8505825"/>
                    <a:gd name="connsiteY12" fmla="*/ 38180 h 162490"/>
                    <a:gd name="connsiteX13" fmla="*/ 7696200 w 8505825"/>
                    <a:gd name="connsiteY13" fmla="*/ 66755 h 162490"/>
                    <a:gd name="connsiteX14" fmla="*/ 8048625 w 8505825"/>
                    <a:gd name="connsiteY14" fmla="*/ 114380 h 162490"/>
                    <a:gd name="connsiteX15" fmla="*/ 8505825 w 8505825"/>
                    <a:gd name="connsiteY15" fmla="*/ 66755 h 162490"/>
                    <a:gd name="connsiteX16" fmla="*/ 8505825 w 8505825"/>
                    <a:gd name="connsiteY16" fmla="*/ 66755 h 16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505825" h="162490">
                      <a:moveTo>
                        <a:pt x="0" y="76280"/>
                      </a:moveTo>
                      <a:cubicBezTo>
                        <a:pt x="101600" y="46117"/>
                        <a:pt x="203200" y="15955"/>
                        <a:pt x="304800" y="19130"/>
                      </a:cubicBezTo>
                      <a:cubicBezTo>
                        <a:pt x="406400" y="22305"/>
                        <a:pt x="492125" y="81043"/>
                        <a:pt x="609600" y="95330"/>
                      </a:cubicBezTo>
                      <a:cubicBezTo>
                        <a:pt x="727075" y="109617"/>
                        <a:pt x="874713" y="120730"/>
                        <a:pt x="1009650" y="104855"/>
                      </a:cubicBezTo>
                      <a:cubicBezTo>
                        <a:pt x="1144587" y="88980"/>
                        <a:pt x="1247775" y="-3095"/>
                        <a:pt x="1419225" y="80"/>
                      </a:cubicBezTo>
                      <a:cubicBezTo>
                        <a:pt x="1590675" y="3255"/>
                        <a:pt x="1854200" y="104855"/>
                        <a:pt x="2038350" y="123905"/>
                      </a:cubicBezTo>
                      <a:cubicBezTo>
                        <a:pt x="2222500" y="142955"/>
                        <a:pt x="2319337" y="130255"/>
                        <a:pt x="2524125" y="114380"/>
                      </a:cubicBezTo>
                      <a:cubicBezTo>
                        <a:pt x="2728913" y="98505"/>
                        <a:pt x="3019425" y="20718"/>
                        <a:pt x="3267075" y="28655"/>
                      </a:cubicBezTo>
                      <a:cubicBezTo>
                        <a:pt x="3514725" y="36592"/>
                        <a:pt x="3719513" y="154068"/>
                        <a:pt x="4010025" y="162005"/>
                      </a:cubicBezTo>
                      <a:cubicBezTo>
                        <a:pt x="4300537" y="169942"/>
                        <a:pt x="4749800" y="77867"/>
                        <a:pt x="5010150" y="76280"/>
                      </a:cubicBezTo>
                      <a:cubicBezTo>
                        <a:pt x="5270500" y="74693"/>
                        <a:pt x="5351463" y="144543"/>
                        <a:pt x="5572125" y="152480"/>
                      </a:cubicBezTo>
                      <a:cubicBezTo>
                        <a:pt x="5792788" y="160418"/>
                        <a:pt x="6105525" y="142955"/>
                        <a:pt x="6334125" y="123905"/>
                      </a:cubicBezTo>
                      <a:cubicBezTo>
                        <a:pt x="6562725" y="104855"/>
                        <a:pt x="6716713" y="47705"/>
                        <a:pt x="6943725" y="38180"/>
                      </a:cubicBezTo>
                      <a:cubicBezTo>
                        <a:pt x="7170737" y="28655"/>
                        <a:pt x="7512050" y="54055"/>
                        <a:pt x="7696200" y="66755"/>
                      </a:cubicBezTo>
                      <a:cubicBezTo>
                        <a:pt x="7880350" y="79455"/>
                        <a:pt x="7913688" y="114380"/>
                        <a:pt x="8048625" y="114380"/>
                      </a:cubicBezTo>
                      <a:cubicBezTo>
                        <a:pt x="8183562" y="114380"/>
                        <a:pt x="8505825" y="66755"/>
                        <a:pt x="8505825" y="66755"/>
                      </a:cubicBezTo>
                      <a:lnTo>
                        <a:pt x="8505825" y="66755"/>
                      </a:lnTo>
                    </a:path>
                  </a:pathLst>
                </a:custGeom>
                <a:noFill/>
                <a:ln w="107950">
                  <a:solidFill>
                    <a:schemeClr val="accent2">
                      <a:lumMod val="75000"/>
                    </a:schemeClr>
                  </a:solidFill>
                </a:ln>
                <a:effectLst>
                  <a:glow rad="241300">
                    <a:schemeClr val="bg1"/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cxnSp>
              <p:nvCxnSpPr>
                <p:cNvPr id="77" name="Connecteur droit 67">
                  <a:extLst>
                    <a:ext uri="{FF2B5EF4-FFF2-40B4-BE49-F238E27FC236}">
                      <a16:creationId xmlns:a16="http://schemas.microsoft.com/office/drawing/2014/main" id="{A4FAFC8D-BF6D-0962-9637-53E17CBA2904}"/>
                    </a:ext>
                  </a:extLst>
                </p:cNvPr>
                <p:cNvCxnSpPr>
                  <a:cxnSpLocks/>
                  <a:stCxn id="75" idx="13"/>
                  <a:endCxn id="76" idx="1"/>
                </p:cNvCxnSpPr>
                <p:nvPr/>
              </p:nvCxnSpPr>
              <p:spPr>
                <a:xfrm flipV="1">
                  <a:off x="4830284" y="2473507"/>
                  <a:ext cx="266055" cy="37534"/>
                </a:xfrm>
                <a:prstGeom prst="curvedConnector5">
                  <a:avLst>
                    <a:gd name="adj1" fmla="val 6459"/>
                    <a:gd name="adj2" fmla="val -64355"/>
                    <a:gd name="adj3" fmla="val 74044"/>
                  </a:avLst>
                </a:prstGeom>
                <a:ln w="101600">
                  <a:solidFill>
                    <a:srgbClr val="C55A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DB7BB305-1D75-579B-1492-E81CC06D8E71}"/>
                  </a:ext>
                </a:extLst>
              </p:cNvPr>
              <p:cNvSpPr txBox="1"/>
              <p:nvPr/>
            </p:nvSpPr>
            <p:spPr>
              <a:xfrm>
                <a:off x="109229" y="610729"/>
                <a:ext cx="33287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b="1" dirty="0" err="1">
                    <a:ln w="9525">
                      <a:solidFill>
                        <a:srgbClr val="89B0CD"/>
                      </a:solidFill>
                      <a:prstDash val="solid"/>
                    </a:ln>
                    <a:solidFill>
                      <a:srgbClr val="708169"/>
                    </a:solidFill>
                  </a:rPr>
                  <a:t>Geological</a:t>
                </a:r>
                <a:endParaRPr lang="fr-FR" sz="4400" b="1" dirty="0">
                  <a:ln w="9525">
                    <a:solidFill>
                      <a:srgbClr val="89B0CD"/>
                    </a:solidFill>
                    <a:prstDash val="solid"/>
                  </a:ln>
                  <a:solidFill>
                    <a:srgbClr val="708169"/>
                  </a:solidFill>
                </a:endParaRPr>
              </a:p>
            </p:txBody>
          </p:sp>
        </p:grp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780D4220-CFE3-3DEC-D4A6-F39F12640AAA}"/>
              </a:ext>
            </a:extLst>
          </p:cNvPr>
          <p:cNvSpPr txBox="1"/>
          <p:nvPr/>
        </p:nvSpPr>
        <p:spPr>
          <a:xfrm rot="726251">
            <a:off x="7671089" y="2642490"/>
            <a:ext cx="242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Geological</a:t>
            </a:r>
            <a:r>
              <a:rPr lang="fr-FR" dirty="0"/>
              <a:t> Model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BDC549C-4387-6619-D62A-6202A0CE2F72}"/>
              </a:ext>
            </a:extLst>
          </p:cNvPr>
          <p:cNvGrpSpPr/>
          <p:nvPr/>
        </p:nvGrpSpPr>
        <p:grpSpPr>
          <a:xfrm>
            <a:off x="5710335" y="936963"/>
            <a:ext cx="1929137" cy="1209750"/>
            <a:chOff x="5710335" y="936963"/>
            <a:chExt cx="1929137" cy="1209750"/>
          </a:xfrm>
        </p:grpSpPr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7EFA9C1E-4DAF-21D6-DB98-327611F44D5A}"/>
                </a:ext>
              </a:extLst>
            </p:cNvPr>
            <p:cNvGrpSpPr/>
            <p:nvPr/>
          </p:nvGrpSpPr>
          <p:grpSpPr>
            <a:xfrm>
              <a:off x="6607887" y="1790273"/>
              <a:ext cx="938801" cy="356440"/>
              <a:chOff x="10343928" y="3187842"/>
              <a:chExt cx="1253461" cy="482317"/>
            </a:xfrm>
          </p:grpSpPr>
          <p:pic>
            <p:nvPicPr>
              <p:cNvPr id="96" name="Picture 12" descr="Cerveau PNG Isolated Transparent Image | PNG Mart">
                <a:extLst>
                  <a:ext uri="{FF2B5EF4-FFF2-40B4-BE49-F238E27FC236}">
                    <a16:creationId xmlns:a16="http://schemas.microsoft.com/office/drawing/2014/main" id="{30ECE3A8-D6F5-15AF-AB2B-E52C28CC4D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-4243"/>
              <a:stretch/>
            </p:blipFill>
            <p:spPr bwMode="auto">
              <a:xfrm rot="21297392" flipH="1">
                <a:off x="10584115" y="3187842"/>
                <a:ext cx="706378" cy="482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7" name="Connecteur droit 96">
                <a:extLst>
                  <a:ext uri="{FF2B5EF4-FFF2-40B4-BE49-F238E27FC236}">
                    <a16:creationId xmlns:a16="http://schemas.microsoft.com/office/drawing/2014/main" id="{DE0E3C25-C630-E229-706A-9DDA576F765D}"/>
                  </a:ext>
                </a:extLst>
              </p:cNvPr>
              <p:cNvCxnSpPr/>
              <p:nvPr/>
            </p:nvCxnSpPr>
            <p:spPr>
              <a:xfrm>
                <a:off x="10343928" y="3227003"/>
                <a:ext cx="1186752" cy="3386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97">
                <a:extLst>
                  <a:ext uri="{FF2B5EF4-FFF2-40B4-BE49-F238E27FC236}">
                    <a16:creationId xmlns:a16="http://schemas.microsoft.com/office/drawing/2014/main" id="{27ABF468-9D63-E733-525A-D3B0956FD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48925" y="3283184"/>
                <a:ext cx="1148464" cy="30165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E361421-7D6B-7AD2-8531-C60085F8A1B7}"/>
                </a:ext>
              </a:extLst>
            </p:cNvPr>
            <p:cNvGrpSpPr/>
            <p:nvPr/>
          </p:nvGrpSpPr>
          <p:grpSpPr>
            <a:xfrm>
              <a:off x="5710335" y="936963"/>
              <a:ext cx="1929137" cy="835203"/>
              <a:chOff x="5710335" y="936963"/>
              <a:chExt cx="1929137" cy="835203"/>
            </a:xfrm>
          </p:grpSpPr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B137364B-9EA7-0E01-FFDE-CA10D0D8C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4134" y="936963"/>
                <a:ext cx="1125338" cy="835203"/>
              </a:xfrm>
              <a:prstGeom prst="rect">
                <a:avLst/>
              </a:prstGeom>
            </p:spPr>
          </p:pic>
          <p:cxnSp>
            <p:nvCxnSpPr>
              <p:cNvPr id="4" name="Connecteur droit avec flèche 3">
                <a:extLst>
                  <a:ext uri="{FF2B5EF4-FFF2-40B4-BE49-F238E27FC236}">
                    <a16:creationId xmlns:a16="http://schemas.microsoft.com/office/drawing/2014/main" id="{9A9699AF-A224-85F8-7792-4B25CA97F06E}"/>
                  </a:ext>
                </a:extLst>
              </p:cNvPr>
              <p:cNvCxnSpPr>
                <a:cxnSpLocks/>
                <a:endCxn id="94" idx="1"/>
              </p:cNvCxnSpPr>
              <p:nvPr/>
            </p:nvCxnSpPr>
            <p:spPr>
              <a:xfrm flipV="1">
                <a:off x="5710335" y="1354565"/>
                <a:ext cx="803799" cy="2407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4399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D3DE2402-662B-EEAB-0242-6C887D6533B0}"/>
              </a:ext>
            </a:extLst>
          </p:cNvPr>
          <p:cNvGrpSpPr/>
          <p:nvPr/>
        </p:nvGrpSpPr>
        <p:grpSpPr>
          <a:xfrm rot="21432386">
            <a:off x="8256914" y="4571795"/>
            <a:ext cx="3317157" cy="1994072"/>
            <a:chOff x="241708" y="318163"/>
            <a:chExt cx="3147443" cy="1882888"/>
          </a:xfrm>
        </p:grpSpPr>
        <p:pic>
          <p:nvPicPr>
            <p:cNvPr id="1028" name="Picture 4" descr="Amazing Geologist - ⚒ Opal Fossil Coral, Australia bet we could convince  someone this is an alien's brain =D For more visit Amazing Geologist |  Facebook">
              <a:extLst>
                <a:ext uri="{FF2B5EF4-FFF2-40B4-BE49-F238E27FC236}">
                  <a16:creationId xmlns:a16="http://schemas.microsoft.com/office/drawing/2014/main" id="{4542E879-ABC0-50D5-D4F9-39B6E37C6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9" b="52991"/>
            <a:stretch/>
          </p:blipFill>
          <p:spPr bwMode="auto">
            <a:xfrm>
              <a:off x="241708" y="341023"/>
              <a:ext cx="3147443" cy="169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3763148-37D6-CE9E-B36D-45855296C9D3}"/>
                </a:ext>
              </a:extLst>
            </p:cNvPr>
            <p:cNvGrpSpPr/>
            <p:nvPr/>
          </p:nvGrpSpPr>
          <p:grpSpPr>
            <a:xfrm rot="21414003">
              <a:off x="1393076" y="318163"/>
              <a:ext cx="1801296" cy="1882888"/>
              <a:chOff x="973976" y="2289191"/>
              <a:chExt cx="1801296" cy="1882888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6D14C692-DA1F-0091-093B-8BB1BCCC145F}"/>
                  </a:ext>
                </a:extLst>
              </p:cNvPr>
              <p:cNvGrpSpPr/>
              <p:nvPr/>
            </p:nvGrpSpPr>
            <p:grpSpPr>
              <a:xfrm>
                <a:off x="973976" y="2289191"/>
                <a:ext cx="1801296" cy="1882888"/>
                <a:chOff x="1219517" y="3268356"/>
                <a:chExt cx="1671725" cy="1764387"/>
              </a:xfrm>
            </p:grpSpPr>
            <p:pic>
              <p:nvPicPr>
                <p:cNvPr id="1036" name="Picture 12" descr="Cerveau PNG Isolated Transparent Image | PNG Mart">
                  <a:extLst>
                    <a:ext uri="{FF2B5EF4-FFF2-40B4-BE49-F238E27FC236}">
                      <a16:creationId xmlns:a16="http://schemas.microsoft.com/office/drawing/2014/main" id="{9E9D4F29-6386-11F6-87D0-06AE957509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28" r="58176"/>
                <a:stretch/>
              </p:blipFill>
              <p:spPr bwMode="auto">
                <a:xfrm rot="21228454" flipH="1">
                  <a:off x="2001133" y="3321344"/>
                  <a:ext cx="342949" cy="1588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2" descr="Cerveau PNG Isolated Transparent Image | PNG Mart">
                  <a:extLst>
                    <a:ext uri="{FF2B5EF4-FFF2-40B4-BE49-F238E27FC236}">
                      <a16:creationId xmlns:a16="http://schemas.microsoft.com/office/drawing/2014/main" id="{F115D090-918A-526F-ADC2-A54078271E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2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21" r="18218"/>
                <a:stretch/>
              </p:blipFill>
              <p:spPr bwMode="auto">
                <a:xfrm rot="21228454" flipH="1">
                  <a:off x="1219517" y="3444351"/>
                  <a:ext cx="256484" cy="1588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 descr="Cerveau PNG Isolated Transparent Image | PNG Mart">
                  <a:extLst>
                    <a:ext uri="{FF2B5EF4-FFF2-40B4-BE49-F238E27FC236}">
                      <a16:creationId xmlns:a16="http://schemas.microsoft.com/office/drawing/2014/main" id="{B07E3DB9-634A-B713-DE5A-225D20FCDE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8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3291"/>
                <a:stretch/>
              </p:blipFill>
              <p:spPr bwMode="auto">
                <a:xfrm rot="21228454" flipH="1">
                  <a:off x="2334684" y="3281527"/>
                  <a:ext cx="545359" cy="1588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2" descr="Cerveau PNG Isolated Transparent Image | PNG Mart">
                  <a:extLst>
                    <a:ext uri="{FF2B5EF4-FFF2-40B4-BE49-F238E27FC236}">
                      <a16:creationId xmlns:a16="http://schemas.microsoft.com/office/drawing/2014/main" id="{F36AAFFC-BADB-5297-C08C-5923B4B59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5141"/>
                <a:stretch/>
              </p:blipFill>
              <p:spPr bwMode="auto">
                <a:xfrm rot="21228454" flipH="1">
                  <a:off x="2587829" y="3268356"/>
                  <a:ext cx="303413" cy="1588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12" descr="Cerveau PNG Isolated Transparent Image | PNG Mart">
                  <a:extLst>
                    <a:ext uri="{FF2B5EF4-FFF2-40B4-BE49-F238E27FC236}">
                      <a16:creationId xmlns:a16="http://schemas.microsoft.com/office/drawing/2014/main" id="{D9CF792B-BC51-5DBA-0F60-1DF68611CC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247" r="47483"/>
                <a:stretch/>
              </p:blipFill>
              <p:spPr bwMode="auto">
                <a:xfrm rot="21228454" flipH="1">
                  <a:off x="1784386" y="3365266"/>
                  <a:ext cx="230131" cy="1588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2" name="Picture 12" descr="Cerveau PNG Isolated Transparent Image | PNG Mart">
                <a:extLst>
                  <a:ext uri="{FF2B5EF4-FFF2-40B4-BE49-F238E27FC236}">
                    <a16:creationId xmlns:a16="http://schemas.microsoft.com/office/drawing/2014/main" id="{D8D5F37A-9FE3-A8F2-90C9-0D070905E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3" t="-988" r="28271" b="988"/>
              <a:stretch/>
            </p:blipFill>
            <p:spPr bwMode="auto">
              <a:xfrm rot="21228454" flipH="1">
                <a:off x="1251812" y="2408877"/>
                <a:ext cx="327947" cy="169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30711419-3E74-938A-D9DC-DCB3979F9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pic>
        <p:nvPicPr>
          <p:cNvPr id="1026" name="Picture 2" descr="MORALIZATION OF CONTENT: CONSTRUCTING POPULAR SUBJECTIVITY OR  DECONSTRUCTING COPYRIGHT ETHOS? | IPRMENTLAW">
            <a:extLst>
              <a:ext uri="{FF2B5EF4-FFF2-40B4-BE49-F238E27FC236}">
                <a16:creationId xmlns:a16="http://schemas.microsoft.com/office/drawing/2014/main" id="{2FCBA984-7B82-9F34-9928-9410300F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5871">
            <a:off x="372619" y="2201338"/>
            <a:ext cx="2521960" cy="151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otorbike Riding Experience Levels | Let's Ride">
            <a:extLst>
              <a:ext uri="{FF2B5EF4-FFF2-40B4-BE49-F238E27FC236}">
                <a16:creationId xmlns:a16="http://schemas.microsoft.com/office/drawing/2014/main" id="{D1159AC7-A450-4987-7B39-DC6DBA68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4347">
            <a:off x="8623850" y="1056452"/>
            <a:ext cx="2715243" cy="27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erence between Master's &amp; PhD Dissertations">
            <a:extLst>
              <a:ext uri="{FF2B5EF4-FFF2-40B4-BE49-F238E27FC236}">
                <a16:creationId xmlns:a16="http://schemas.microsoft.com/office/drawing/2014/main" id="{97240BCA-87FD-4CA2-FE1D-66D9D897B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22569" r="16033" b="13328"/>
          <a:stretch/>
        </p:blipFill>
        <p:spPr bwMode="auto">
          <a:xfrm rot="370859">
            <a:off x="943049" y="5044619"/>
            <a:ext cx="2337693" cy="11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440692A5-43A8-EA91-BD93-D7205FE942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 b="22754"/>
          <a:stretch/>
        </p:blipFill>
        <p:spPr>
          <a:xfrm rot="424684">
            <a:off x="4365170" y="710179"/>
            <a:ext cx="3834077" cy="2078181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F19D9615-4237-785B-603D-52A4A4AEE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670" y="3429000"/>
            <a:ext cx="3277902" cy="1463147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54E256F2-F903-1858-4008-40804EA4B34E}"/>
              </a:ext>
            </a:extLst>
          </p:cNvPr>
          <p:cNvSpPr txBox="1"/>
          <p:nvPr/>
        </p:nvSpPr>
        <p:spPr>
          <a:xfrm>
            <a:off x="3508513" y="55639"/>
            <a:ext cx="5092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Epistemic uncertainties and interpretations biases  </a:t>
            </a:r>
          </a:p>
        </p:txBody>
      </p:sp>
      <p:sp>
        <p:nvSpPr>
          <p:cNvPr id="71" name="Sous-titre 2">
            <a:extLst>
              <a:ext uri="{FF2B5EF4-FFF2-40B4-BE49-F238E27FC236}">
                <a16:creationId xmlns:a16="http://schemas.microsoft.com/office/drawing/2014/main" id="{56502D13-EC59-42BF-51E2-02457B50C6D3}"/>
              </a:ext>
            </a:extLst>
          </p:cNvPr>
          <p:cNvSpPr txBox="1">
            <a:spLocks/>
          </p:cNvSpPr>
          <p:nvPr/>
        </p:nvSpPr>
        <p:spPr>
          <a:xfrm>
            <a:off x="26590" y="-31621"/>
            <a:ext cx="310453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Backup</a:t>
            </a:r>
            <a:endParaRPr lang="en-US" sz="1600" b="1" dirty="0">
              <a:solidFill>
                <a:srgbClr val="4F5D67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4EF00BE-1A75-54F3-BAC4-DB1084C2C09C}"/>
              </a:ext>
            </a:extLst>
          </p:cNvPr>
          <p:cNvSpPr txBox="1"/>
          <p:nvPr/>
        </p:nvSpPr>
        <p:spPr>
          <a:xfrm rot="435605">
            <a:off x="141575" y="6217427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Level of study</a:t>
            </a:r>
            <a:endParaRPr lang="en-US" sz="1200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7DEBD4F-25AA-9683-DF20-178404466B4D}"/>
              </a:ext>
            </a:extLst>
          </p:cNvPr>
          <p:cNvSpPr txBox="1"/>
          <p:nvPr/>
        </p:nvSpPr>
        <p:spPr>
          <a:xfrm rot="491354">
            <a:off x="9116814" y="1235026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Level of experience</a:t>
            </a:r>
            <a:endParaRPr lang="en-US" sz="12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20ADAB2-D8DB-1EA3-8296-7F0F5D11D2DA}"/>
              </a:ext>
            </a:extLst>
          </p:cNvPr>
          <p:cNvSpPr txBox="1"/>
          <p:nvPr/>
        </p:nvSpPr>
        <p:spPr>
          <a:xfrm>
            <a:off x="8481865" y="6424660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Mental processes</a:t>
            </a:r>
            <a:endParaRPr lang="en-US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D058ACB3-42B3-6928-DDD4-55AC92712730}"/>
              </a:ext>
            </a:extLst>
          </p:cNvPr>
          <p:cNvSpPr txBox="1"/>
          <p:nvPr/>
        </p:nvSpPr>
        <p:spPr>
          <a:xfrm rot="437171">
            <a:off x="4105972" y="2774069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Data coverage and availability</a:t>
            </a:r>
            <a:endParaRPr lang="en-US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806B11E-1C1E-9751-D261-94520058BB58}"/>
              </a:ext>
            </a:extLst>
          </p:cNvPr>
          <p:cNvSpPr txBox="1"/>
          <p:nvPr/>
        </p:nvSpPr>
        <p:spPr>
          <a:xfrm rot="20957512">
            <a:off x="-226979" y="2048755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Anchoring and over-confidence</a:t>
            </a:r>
            <a:endParaRPr lang="en-US" sz="1200" dirty="0"/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64CB7783-A4FA-607E-4339-7A7829F6D2EA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7457572" y="3597923"/>
            <a:ext cx="2025153" cy="562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C11BC76-3F2E-EFEA-C4E8-FDEC9E8786F9}"/>
              </a:ext>
            </a:extLst>
          </p:cNvPr>
          <p:cNvCxnSpPr>
            <a:cxnSpLocks/>
          </p:cNvCxnSpPr>
          <p:nvPr/>
        </p:nvCxnSpPr>
        <p:spPr>
          <a:xfrm>
            <a:off x="6310790" y="4676250"/>
            <a:ext cx="1717114" cy="689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F96B95F7-8313-E4BF-227E-6C3A064B8EB8}"/>
              </a:ext>
            </a:extLst>
          </p:cNvPr>
          <p:cNvCxnSpPr>
            <a:cxnSpLocks/>
          </p:cNvCxnSpPr>
          <p:nvPr/>
        </p:nvCxnSpPr>
        <p:spPr>
          <a:xfrm flipH="1">
            <a:off x="3578571" y="4676250"/>
            <a:ext cx="1218210" cy="814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5D37F41-BDA4-DAB7-4F76-A504F0834815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067390" y="2824821"/>
            <a:ext cx="1112280" cy="1335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3C28DE12-5896-2A25-250E-BD823BF96EDE}"/>
              </a:ext>
            </a:extLst>
          </p:cNvPr>
          <p:cNvCxnSpPr>
            <a:cxnSpLocks/>
          </p:cNvCxnSpPr>
          <p:nvPr/>
        </p:nvCxnSpPr>
        <p:spPr>
          <a:xfrm>
            <a:off x="5485391" y="3016662"/>
            <a:ext cx="309581" cy="655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ED666DB-514E-0920-B25A-28EE24DF6D1C}"/>
              </a:ext>
            </a:extLst>
          </p:cNvPr>
          <p:cNvSpPr txBox="1"/>
          <p:nvPr/>
        </p:nvSpPr>
        <p:spPr>
          <a:xfrm>
            <a:off x="319423" y="826043"/>
            <a:ext cx="330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Bond et al 2012</a:t>
            </a:r>
          </a:p>
          <a:p>
            <a:r>
              <a:rPr lang="fr-FR" sz="1400" dirty="0" err="1"/>
              <a:t>Wellmann</a:t>
            </a:r>
            <a:r>
              <a:rPr lang="fr-FR" sz="1400" dirty="0"/>
              <a:t> &amp; </a:t>
            </a:r>
            <a:r>
              <a:rPr lang="fr-FR" sz="1400" dirty="0" err="1"/>
              <a:t>Caumon</a:t>
            </a:r>
            <a:r>
              <a:rPr lang="fr-FR" sz="14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708461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9D42213-AA84-ED49-1788-4E166FFCD9DF}"/>
              </a:ext>
            </a:extLst>
          </p:cNvPr>
          <p:cNvSpPr txBox="1"/>
          <p:nvPr/>
        </p:nvSpPr>
        <p:spPr>
          <a:xfrm>
            <a:off x="4857246" y="74493"/>
            <a:ext cx="2477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 expressions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180D0E-B7D6-5C10-5C97-79B0BDB3AC53}"/>
              </a:ext>
            </a:extLst>
          </p:cNvPr>
          <p:cNvSpPr txBox="1">
            <a:spLocks/>
          </p:cNvSpPr>
          <p:nvPr/>
        </p:nvSpPr>
        <p:spPr>
          <a:xfrm>
            <a:off x="26590" y="-31621"/>
            <a:ext cx="310453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Backup</a:t>
            </a:r>
            <a:endParaRPr lang="en-US" sz="1600" b="1" dirty="0">
              <a:solidFill>
                <a:srgbClr val="4F5D67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A3A7DF-87F4-DEC4-FC21-9FC6C76FA631}"/>
              </a:ext>
            </a:extLst>
          </p:cNvPr>
          <p:cNvSpPr txBox="1"/>
          <p:nvPr/>
        </p:nvSpPr>
        <p:spPr>
          <a:xfrm>
            <a:off x="4397797" y="4678469"/>
            <a:ext cx="20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err="1"/>
              <a:t>After</a:t>
            </a:r>
            <a:r>
              <a:rPr lang="fr-FR" sz="1050" dirty="0"/>
              <a:t> </a:t>
            </a:r>
            <a:r>
              <a:rPr lang="fr-FR" sz="1050" dirty="0" err="1"/>
              <a:t>Obiora</a:t>
            </a:r>
            <a:r>
              <a:rPr lang="fr-FR" sz="1050" dirty="0"/>
              <a:t> et al 2018</a:t>
            </a:r>
          </a:p>
        </p:txBody>
      </p:sp>
      <p:grpSp>
        <p:nvGrpSpPr>
          <p:cNvPr id="1042" name="Groupe 1041">
            <a:extLst>
              <a:ext uri="{FF2B5EF4-FFF2-40B4-BE49-F238E27FC236}">
                <a16:creationId xmlns:a16="http://schemas.microsoft.com/office/drawing/2014/main" id="{9482EC86-1406-1E7B-D2F6-FD9A1D438E80}"/>
              </a:ext>
            </a:extLst>
          </p:cNvPr>
          <p:cNvGrpSpPr/>
          <p:nvPr/>
        </p:nvGrpSpPr>
        <p:grpSpPr>
          <a:xfrm>
            <a:off x="4388526" y="429465"/>
            <a:ext cx="3036873" cy="1827687"/>
            <a:chOff x="720998" y="4240940"/>
            <a:chExt cx="3036873" cy="1827687"/>
          </a:xfrm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CC8862F3-C07C-9344-EC4F-33E9D4BE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0998" y="4240940"/>
              <a:ext cx="2137350" cy="1827687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2265B7A-C52B-B8AB-91C1-8DFE3C98EDD1}"/>
                </a:ext>
              </a:extLst>
            </p:cNvPr>
            <p:cNvSpPr txBox="1"/>
            <p:nvPr/>
          </p:nvSpPr>
          <p:spPr>
            <a:xfrm>
              <a:off x="1973240" y="5234627"/>
              <a:ext cx="1574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B3A6527-3212-7F22-FD4A-421F9BF4222B}"/>
                </a:ext>
              </a:extLst>
            </p:cNvPr>
            <p:cNvSpPr txBox="1"/>
            <p:nvPr/>
          </p:nvSpPr>
          <p:spPr>
            <a:xfrm>
              <a:off x="2183597" y="5559294"/>
              <a:ext cx="1574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BC886E1-6051-4CDA-FF34-3CD4FF5CAD68}"/>
                </a:ext>
              </a:extLst>
            </p:cNvPr>
            <p:cNvSpPr txBox="1"/>
            <p:nvPr/>
          </p:nvSpPr>
          <p:spPr>
            <a:xfrm>
              <a:off x="1615102" y="4769959"/>
              <a:ext cx="1574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z</a:t>
              </a:r>
            </a:p>
          </p:txBody>
        </p:sp>
      </p:grpSp>
      <p:pic>
        <p:nvPicPr>
          <p:cNvPr id="33" name="Picture 2" descr="Folds - ScienceDirect">
            <a:extLst>
              <a:ext uri="{FF2B5EF4-FFF2-40B4-BE49-F238E27FC236}">
                <a16:creationId xmlns:a16="http://schemas.microsoft.com/office/drawing/2014/main" id="{5B6DAD2E-152C-15BF-A23A-2EE6C0584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6" t="6744" r="1993" b="7308"/>
          <a:stretch/>
        </p:blipFill>
        <p:spPr bwMode="auto">
          <a:xfrm>
            <a:off x="135117" y="2760296"/>
            <a:ext cx="2036189" cy="143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BC5362E-FD4B-CDF7-9A2C-598530989EED}"/>
              </a:ext>
            </a:extLst>
          </p:cNvPr>
          <p:cNvCxnSpPr>
            <a:cxnSpLocks/>
          </p:cNvCxnSpPr>
          <p:nvPr/>
        </p:nvCxnSpPr>
        <p:spPr>
          <a:xfrm flipV="1">
            <a:off x="1833431" y="3756284"/>
            <a:ext cx="2219332" cy="226207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E2C64E9-6F0E-4F31-3F52-7064B01D4A4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53212" y="4193373"/>
            <a:ext cx="2452382" cy="1804205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551CDDAA-A631-1BDE-FFF3-B2A006792F6D}"/>
              </a:ext>
            </a:extLst>
          </p:cNvPr>
          <p:cNvSpPr txBox="1"/>
          <p:nvPr/>
        </p:nvSpPr>
        <p:spPr>
          <a:xfrm>
            <a:off x="308186" y="606619"/>
            <a:ext cx="1799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Has Possible </a:t>
            </a:r>
            <a:r>
              <a:rPr lang="fr-FR" sz="1200" dirty="0" err="1"/>
              <a:t>interpetation</a:t>
            </a:r>
            <a:endParaRPr lang="fr-FR" sz="1200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A1941181-A47E-FA8E-7845-BAABD106C469}"/>
              </a:ext>
            </a:extLst>
          </p:cNvPr>
          <p:cNvCxnSpPr>
            <a:cxnSpLocks/>
          </p:cNvCxnSpPr>
          <p:nvPr/>
        </p:nvCxnSpPr>
        <p:spPr>
          <a:xfrm flipH="1">
            <a:off x="319595" y="1128258"/>
            <a:ext cx="1904308" cy="0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CA42CEB1-DDAC-5F04-57EF-802D206D176A}"/>
              </a:ext>
            </a:extLst>
          </p:cNvPr>
          <p:cNvSpPr txBox="1"/>
          <p:nvPr/>
        </p:nvSpPr>
        <p:spPr>
          <a:xfrm>
            <a:off x="253688" y="1232659"/>
            <a:ext cx="1799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Has expression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A3C9F06-7D3F-AF1D-B1F3-6177F99C7A0C}"/>
              </a:ext>
            </a:extLst>
          </p:cNvPr>
          <p:cNvCxnSpPr>
            <a:cxnSpLocks/>
          </p:cNvCxnSpPr>
          <p:nvPr/>
        </p:nvCxnSpPr>
        <p:spPr>
          <a:xfrm flipH="1">
            <a:off x="319595" y="1592238"/>
            <a:ext cx="1583703" cy="0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Groupe 1042">
            <a:extLst>
              <a:ext uri="{FF2B5EF4-FFF2-40B4-BE49-F238E27FC236}">
                <a16:creationId xmlns:a16="http://schemas.microsoft.com/office/drawing/2014/main" id="{0A66F0F7-1E1A-F046-1C82-8F270C71A3B0}"/>
              </a:ext>
            </a:extLst>
          </p:cNvPr>
          <p:cNvGrpSpPr/>
          <p:nvPr/>
        </p:nvGrpSpPr>
        <p:grpSpPr>
          <a:xfrm>
            <a:off x="3682572" y="5089456"/>
            <a:ext cx="3249329" cy="1680965"/>
            <a:chOff x="8666748" y="4466589"/>
            <a:chExt cx="3249329" cy="1680965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67CAE067-2508-B392-2DE4-89DDEEFBF56C}"/>
                </a:ext>
              </a:extLst>
            </p:cNvPr>
            <p:cNvGrpSpPr/>
            <p:nvPr/>
          </p:nvGrpSpPr>
          <p:grpSpPr>
            <a:xfrm>
              <a:off x="8666748" y="4535014"/>
              <a:ext cx="3249329" cy="1612540"/>
              <a:chOff x="8267242" y="2140898"/>
              <a:chExt cx="3249329" cy="1612540"/>
            </a:xfrm>
          </p:grpSpPr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C222D32A-4847-74DB-7875-E62681F90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2447" y="2575087"/>
                <a:ext cx="0" cy="117835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7422328C-3403-73D9-D0CD-FDC12D43F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01326" y="2575087"/>
                <a:ext cx="0" cy="117835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B25EAF94-1B82-CC8C-3CC5-2BA4C55D6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242" y="3428999"/>
                <a:ext cx="339090" cy="6284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DE5732DB-62FF-A818-73E6-A0CB3C3D6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44684" y="3164262"/>
                <a:ext cx="37188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C41E83F7-01BD-1FA8-06F8-525A62D80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7295" y="2140898"/>
                <a:ext cx="0" cy="117835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373A9E00-668D-1B30-94D3-077CDAC0E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9193" y="2957888"/>
                <a:ext cx="3048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4" name="Triangle isocèle 1023">
              <a:extLst>
                <a:ext uri="{FF2B5EF4-FFF2-40B4-BE49-F238E27FC236}">
                  <a16:creationId xmlns:a16="http://schemas.microsoft.com/office/drawing/2014/main" id="{09C2286A-E2FA-4CCF-A562-FC5C4564B6E7}"/>
                </a:ext>
              </a:extLst>
            </p:cNvPr>
            <p:cNvSpPr/>
            <p:nvPr/>
          </p:nvSpPr>
          <p:spPr>
            <a:xfrm>
              <a:off x="8712394" y="4881678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5" name="Triangle isocèle 1024">
              <a:extLst>
                <a:ext uri="{FF2B5EF4-FFF2-40B4-BE49-F238E27FC236}">
                  <a16:creationId xmlns:a16="http://schemas.microsoft.com/office/drawing/2014/main" id="{88A39B1F-F127-A151-20CB-959CE4414ABB}"/>
                </a:ext>
              </a:extLst>
            </p:cNvPr>
            <p:cNvSpPr/>
            <p:nvPr/>
          </p:nvSpPr>
          <p:spPr>
            <a:xfrm>
              <a:off x="10450137" y="4466589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27" name="Triangle isocèle 1026">
              <a:extLst>
                <a:ext uri="{FF2B5EF4-FFF2-40B4-BE49-F238E27FC236}">
                  <a16:creationId xmlns:a16="http://schemas.microsoft.com/office/drawing/2014/main" id="{77C72568-F73E-A2AB-CF30-0186E4F778A7}"/>
                </a:ext>
              </a:extLst>
            </p:cNvPr>
            <p:cNvSpPr/>
            <p:nvPr/>
          </p:nvSpPr>
          <p:spPr>
            <a:xfrm>
              <a:off x="11579297" y="4839959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44" name="Groupe 1043">
            <a:extLst>
              <a:ext uri="{FF2B5EF4-FFF2-40B4-BE49-F238E27FC236}">
                <a16:creationId xmlns:a16="http://schemas.microsoft.com/office/drawing/2014/main" id="{3A056AB3-F66F-41F1-4B1A-5006782F4458}"/>
              </a:ext>
            </a:extLst>
          </p:cNvPr>
          <p:cNvGrpSpPr/>
          <p:nvPr/>
        </p:nvGrpSpPr>
        <p:grpSpPr>
          <a:xfrm>
            <a:off x="4052763" y="2463246"/>
            <a:ext cx="2684586" cy="2277603"/>
            <a:chOff x="3785250" y="2234180"/>
            <a:chExt cx="2881993" cy="2605779"/>
          </a:xfrm>
        </p:grpSpPr>
        <p:pic>
          <p:nvPicPr>
            <p:cNvPr id="1026" name="Picture 2" descr="Journal of Geology and Mining Research - investigation of magnetic  anomalies of abakaliki area, southeastern nigeria, using high resolution  aeromagnetic data">
              <a:extLst>
                <a:ext uri="{FF2B5EF4-FFF2-40B4-BE49-F238E27FC236}">
                  <a16:creationId xmlns:a16="http://schemas.microsoft.com/office/drawing/2014/main" id="{028C5962-9BA5-87BF-8937-E25849A5D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39" b="11116"/>
            <a:stretch/>
          </p:blipFill>
          <p:spPr bwMode="auto">
            <a:xfrm>
              <a:off x="3923730" y="2234180"/>
              <a:ext cx="2743513" cy="260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8" name="Ellipse 1027">
              <a:extLst>
                <a:ext uri="{FF2B5EF4-FFF2-40B4-BE49-F238E27FC236}">
                  <a16:creationId xmlns:a16="http://schemas.microsoft.com/office/drawing/2014/main" id="{1311D2F0-5450-1D53-A665-65B6109D961C}"/>
                </a:ext>
              </a:extLst>
            </p:cNvPr>
            <p:cNvSpPr/>
            <p:nvPr/>
          </p:nvSpPr>
          <p:spPr>
            <a:xfrm>
              <a:off x="3785250" y="2953947"/>
              <a:ext cx="1422492" cy="111106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392FC1A3-652C-9C3D-1031-40145B27E4C6}"/>
              </a:ext>
            </a:extLst>
          </p:cNvPr>
          <p:cNvCxnSpPr>
            <a:cxnSpLocks/>
            <a:stCxn id="1028" idx="2"/>
          </p:cNvCxnSpPr>
          <p:nvPr/>
        </p:nvCxnSpPr>
        <p:spPr>
          <a:xfrm flipH="1">
            <a:off x="1991360" y="3577932"/>
            <a:ext cx="2061403" cy="158173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cteur droit avec flèche 1034">
            <a:extLst>
              <a:ext uri="{FF2B5EF4-FFF2-40B4-BE49-F238E27FC236}">
                <a16:creationId xmlns:a16="http://schemas.microsoft.com/office/drawing/2014/main" id="{C886BB5A-27E5-C6B1-C4CA-7581FF99398C}"/>
              </a:ext>
            </a:extLst>
          </p:cNvPr>
          <p:cNvCxnSpPr>
            <a:cxnSpLocks/>
          </p:cNvCxnSpPr>
          <p:nvPr/>
        </p:nvCxnSpPr>
        <p:spPr>
          <a:xfrm flipH="1">
            <a:off x="1153211" y="1306912"/>
            <a:ext cx="3110233" cy="1305212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eur droit avec flèche 1038">
            <a:extLst>
              <a:ext uri="{FF2B5EF4-FFF2-40B4-BE49-F238E27FC236}">
                <a16:creationId xmlns:a16="http://schemas.microsoft.com/office/drawing/2014/main" id="{0B8C4FFD-723A-8412-0A45-5B08E32C4213}"/>
              </a:ext>
            </a:extLst>
          </p:cNvPr>
          <p:cNvCxnSpPr>
            <a:cxnSpLocks/>
          </p:cNvCxnSpPr>
          <p:nvPr/>
        </p:nvCxnSpPr>
        <p:spPr>
          <a:xfrm flipH="1" flipV="1">
            <a:off x="1382913" y="4142457"/>
            <a:ext cx="2195079" cy="1604599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eur droit avec flèche 1059">
            <a:extLst>
              <a:ext uri="{FF2B5EF4-FFF2-40B4-BE49-F238E27FC236}">
                <a16:creationId xmlns:a16="http://schemas.microsoft.com/office/drawing/2014/main" id="{757DB018-F3AF-5690-77C6-A8A2BFB02942}"/>
              </a:ext>
            </a:extLst>
          </p:cNvPr>
          <p:cNvCxnSpPr>
            <a:cxnSpLocks/>
          </p:cNvCxnSpPr>
          <p:nvPr/>
        </p:nvCxnSpPr>
        <p:spPr>
          <a:xfrm flipV="1">
            <a:off x="1578858" y="1554023"/>
            <a:ext cx="2684586" cy="1176805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cteur droit avec flèche 1064">
            <a:extLst>
              <a:ext uri="{FF2B5EF4-FFF2-40B4-BE49-F238E27FC236}">
                <a16:creationId xmlns:a16="http://schemas.microsoft.com/office/drawing/2014/main" id="{3D028640-A711-00D1-757F-0624D540C43A}"/>
              </a:ext>
            </a:extLst>
          </p:cNvPr>
          <p:cNvCxnSpPr>
            <a:cxnSpLocks/>
          </p:cNvCxnSpPr>
          <p:nvPr/>
        </p:nvCxnSpPr>
        <p:spPr>
          <a:xfrm flipH="1">
            <a:off x="6629796" y="1413622"/>
            <a:ext cx="3093324" cy="43438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Connecteur droit avec flèche 1068">
            <a:extLst>
              <a:ext uri="{FF2B5EF4-FFF2-40B4-BE49-F238E27FC236}">
                <a16:creationId xmlns:a16="http://schemas.microsoft.com/office/drawing/2014/main" id="{12F9C18F-88BD-558B-9E90-A944D6506178}"/>
              </a:ext>
            </a:extLst>
          </p:cNvPr>
          <p:cNvCxnSpPr>
            <a:cxnSpLocks/>
            <a:endCxn id="1026" idx="3"/>
          </p:cNvCxnSpPr>
          <p:nvPr/>
        </p:nvCxnSpPr>
        <p:spPr>
          <a:xfrm flipH="1" flipV="1">
            <a:off x="6737349" y="3602048"/>
            <a:ext cx="2244091" cy="43413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Connecteur droit avec flèche 1071">
            <a:extLst>
              <a:ext uri="{FF2B5EF4-FFF2-40B4-BE49-F238E27FC236}">
                <a16:creationId xmlns:a16="http://schemas.microsoft.com/office/drawing/2014/main" id="{53ABFAC0-AE07-BA3C-29F1-01ABB683D77F}"/>
              </a:ext>
            </a:extLst>
          </p:cNvPr>
          <p:cNvCxnSpPr>
            <a:cxnSpLocks/>
          </p:cNvCxnSpPr>
          <p:nvPr/>
        </p:nvCxnSpPr>
        <p:spPr>
          <a:xfrm flipH="1" flipV="1">
            <a:off x="6868160" y="5318787"/>
            <a:ext cx="2682240" cy="144039"/>
          </a:xfrm>
          <a:prstGeom prst="straightConnector1">
            <a:avLst/>
          </a:prstGeom>
          <a:ln w="28575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ZoneTexte 1077">
            <a:extLst>
              <a:ext uri="{FF2B5EF4-FFF2-40B4-BE49-F238E27FC236}">
                <a16:creationId xmlns:a16="http://schemas.microsoft.com/office/drawing/2014/main" id="{054CA837-9BC1-2174-84FC-CBF177194F6B}"/>
              </a:ext>
            </a:extLst>
          </p:cNvPr>
          <p:cNvSpPr txBox="1"/>
          <p:nvPr/>
        </p:nvSpPr>
        <p:spPr>
          <a:xfrm>
            <a:off x="9926320" y="5318787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Faulting</a:t>
            </a:r>
            <a:endParaRPr lang="fr-FR" dirty="0"/>
          </a:p>
        </p:txBody>
      </p:sp>
      <p:sp>
        <p:nvSpPr>
          <p:cNvPr id="1079" name="ZoneTexte 1078">
            <a:extLst>
              <a:ext uri="{FF2B5EF4-FFF2-40B4-BE49-F238E27FC236}">
                <a16:creationId xmlns:a16="http://schemas.microsoft.com/office/drawing/2014/main" id="{65619753-DB36-1560-8AC7-43CC0CC307DF}"/>
              </a:ext>
            </a:extLst>
          </p:cNvPr>
          <p:cNvSpPr txBox="1"/>
          <p:nvPr/>
        </p:nvSpPr>
        <p:spPr>
          <a:xfrm>
            <a:off x="9966960" y="1228956"/>
            <a:ext cx="181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Geologic</a:t>
            </a:r>
            <a:r>
              <a:rPr lang="fr-FR" dirty="0"/>
              <a:t> </a:t>
            </a:r>
            <a:r>
              <a:rPr lang="fr-FR" dirty="0" err="1"/>
              <a:t>window</a:t>
            </a:r>
            <a:r>
              <a:rPr lang="fr-FR" dirty="0"/>
              <a:t> or </a:t>
            </a:r>
            <a:r>
              <a:rPr lang="fr-FR" dirty="0" err="1"/>
              <a:t>carved</a:t>
            </a:r>
            <a:r>
              <a:rPr lang="fr-FR" dirty="0"/>
              <a:t> </a:t>
            </a:r>
            <a:r>
              <a:rPr lang="fr-FR" dirty="0" err="1"/>
              <a:t>valley</a:t>
            </a:r>
            <a:endParaRPr lang="fr-FR" dirty="0"/>
          </a:p>
        </p:txBody>
      </p:sp>
      <p:sp>
        <p:nvSpPr>
          <p:cNvPr id="1080" name="ZoneTexte 1079">
            <a:extLst>
              <a:ext uri="{FF2B5EF4-FFF2-40B4-BE49-F238E27FC236}">
                <a16:creationId xmlns:a16="http://schemas.microsoft.com/office/drawing/2014/main" id="{46C014A1-430C-91C6-69ED-A3CF82B17B53}"/>
              </a:ext>
            </a:extLst>
          </p:cNvPr>
          <p:cNvSpPr txBox="1"/>
          <p:nvPr/>
        </p:nvSpPr>
        <p:spPr>
          <a:xfrm>
            <a:off x="9773920" y="3411644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Igneous</a:t>
            </a:r>
            <a:r>
              <a:rPr lang="fr-FR" dirty="0"/>
              <a:t> intrusion</a:t>
            </a:r>
          </a:p>
        </p:txBody>
      </p:sp>
    </p:spTree>
    <p:extLst>
      <p:ext uri="{BB962C8B-B14F-4D97-AF65-F5344CB8AC3E}">
        <p14:creationId xmlns:p14="http://schemas.microsoft.com/office/powerpoint/2010/main" val="18251246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B47FBC3-8A6A-A700-1192-55A80CC4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CAB991-7CA0-9337-7304-D7548F49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9361">
            <a:off x="2970467" y="1464053"/>
            <a:ext cx="4489385" cy="5058650"/>
          </a:xfrm>
          <a:prstGeom prst="rect">
            <a:avLst/>
          </a:prstGeom>
          <a:ln>
            <a:solidFill>
              <a:srgbClr val="777788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B3ED18-73F2-6800-AF2F-4405B5941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6935">
            <a:off x="6659020" y="850467"/>
            <a:ext cx="5136731" cy="4682768"/>
          </a:xfrm>
          <a:prstGeom prst="rect">
            <a:avLst/>
          </a:prstGeom>
          <a:ln>
            <a:solidFill>
              <a:srgbClr val="777788"/>
            </a:solidFill>
          </a:ln>
        </p:spPr>
      </p:pic>
      <p:pic>
        <p:nvPicPr>
          <p:cNvPr id="1026" name="Picture 2" descr="owl vs. Snake by virrewe on DeviantArt | Owl, Owl tattoo design, Owl  embroidery">
            <a:extLst>
              <a:ext uri="{FF2B5EF4-FFF2-40B4-BE49-F238E27FC236}">
                <a16:creationId xmlns:a16="http://schemas.microsoft.com/office/drawing/2014/main" id="{2E130CA2-5C47-A8C5-FB02-A74A1821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7" y="893587"/>
            <a:ext cx="1984113" cy="22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26A2D29-21E8-8B4E-EE46-0CBFFF28A85E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60945" y="1128189"/>
            <a:ext cx="1535337" cy="386575"/>
          </a:xfrm>
          <a:prstGeom prst="straightConnector1">
            <a:avLst/>
          </a:prstGeom>
          <a:ln w="57150">
            <a:solidFill>
              <a:srgbClr val="7777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82B3180-86B9-01D1-852B-533766CB7BAA}"/>
              </a:ext>
            </a:extLst>
          </p:cNvPr>
          <p:cNvCxnSpPr>
            <a:cxnSpLocks/>
          </p:cNvCxnSpPr>
          <p:nvPr/>
        </p:nvCxnSpPr>
        <p:spPr>
          <a:xfrm flipV="1">
            <a:off x="1685135" y="2812169"/>
            <a:ext cx="67112" cy="1098958"/>
          </a:xfrm>
          <a:prstGeom prst="straightConnector1">
            <a:avLst/>
          </a:prstGeom>
          <a:ln w="57150">
            <a:solidFill>
              <a:srgbClr val="5871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F112333-8C05-C66B-2DCF-7250EAB36932}"/>
              </a:ext>
            </a:extLst>
          </p:cNvPr>
          <p:cNvSpPr txBox="1"/>
          <p:nvPr/>
        </p:nvSpPr>
        <p:spPr>
          <a:xfrm>
            <a:off x="1439456" y="666524"/>
            <a:ext cx="331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OWL</a:t>
            </a:r>
            <a:r>
              <a:rPr lang="en-US" sz="1200" dirty="0"/>
              <a:t> </a:t>
            </a:r>
          </a:p>
          <a:p>
            <a:pPr algn="ctr"/>
            <a:r>
              <a:rPr lang="en-US" sz="1200" b="1" dirty="0"/>
              <a:t>O</a:t>
            </a:r>
            <a:r>
              <a:rPr lang="en-US" sz="1200" dirty="0"/>
              <a:t>ntology </a:t>
            </a:r>
            <a:r>
              <a:rPr lang="en-US" sz="1200" b="1" dirty="0"/>
              <a:t>W</a:t>
            </a:r>
            <a:r>
              <a:rPr lang="en-US" sz="1200" dirty="0"/>
              <a:t>eb </a:t>
            </a:r>
            <a:r>
              <a:rPr lang="en-US" sz="1200" b="1" dirty="0"/>
              <a:t>L</a:t>
            </a:r>
            <a:r>
              <a:rPr lang="en-US" sz="1200" dirty="0"/>
              <a:t>anguage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25F6A2-8FB2-327F-257A-8B6F46563F8F}"/>
              </a:ext>
            </a:extLst>
          </p:cNvPr>
          <p:cNvSpPr txBox="1"/>
          <p:nvPr/>
        </p:nvSpPr>
        <p:spPr>
          <a:xfrm>
            <a:off x="1086374" y="3865551"/>
            <a:ext cx="93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</a:t>
            </a:r>
            <a:r>
              <a:rPr lang="en-US" sz="1200" dirty="0"/>
              <a:t>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E1A451-782D-05DB-B489-8120C179A81E}"/>
              </a:ext>
            </a:extLst>
          </p:cNvPr>
          <p:cNvSpPr txBox="1"/>
          <p:nvPr/>
        </p:nvSpPr>
        <p:spPr>
          <a:xfrm rot="21376393">
            <a:off x="3919929" y="6510831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.Turtle</a:t>
            </a:r>
            <a:endParaRPr lang="en-US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FA269A0-98D7-86ED-9094-C0F8D02C00FB}"/>
              </a:ext>
            </a:extLst>
          </p:cNvPr>
          <p:cNvSpPr txBox="1"/>
          <p:nvPr/>
        </p:nvSpPr>
        <p:spPr>
          <a:xfrm rot="273515">
            <a:off x="7407337" y="5518701"/>
            <a:ext cx="331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.RDF/XML</a:t>
            </a:r>
            <a:endParaRPr lang="en-US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836DBE-3078-3748-E6A2-8DAE39981540}"/>
              </a:ext>
            </a:extLst>
          </p:cNvPr>
          <p:cNvSpPr txBox="1"/>
          <p:nvPr/>
        </p:nvSpPr>
        <p:spPr>
          <a:xfrm>
            <a:off x="3957525" y="55639"/>
            <a:ext cx="4643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Ontology implementation and serialization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357A0427-39B4-0095-81C4-FC3A0C12340E}"/>
              </a:ext>
            </a:extLst>
          </p:cNvPr>
          <p:cNvSpPr txBox="1">
            <a:spLocks/>
          </p:cNvSpPr>
          <p:nvPr/>
        </p:nvSpPr>
        <p:spPr>
          <a:xfrm>
            <a:off x="26590" y="-31621"/>
            <a:ext cx="310453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Backup</a:t>
            </a:r>
            <a:endParaRPr lang="en-US" sz="1600" b="1" dirty="0">
              <a:solidFill>
                <a:srgbClr val="4F5D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0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9249C8-3566-7E1B-003E-04832779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22" y="728776"/>
            <a:ext cx="2490027" cy="100157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74EA8F-24BE-F7C1-A342-9B139A11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99" y="728776"/>
            <a:ext cx="2490027" cy="58197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BD15CAE-F598-58A0-44A0-C00256A12DAF}"/>
              </a:ext>
            </a:extLst>
          </p:cNvPr>
          <p:cNvSpPr txBox="1"/>
          <p:nvPr/>
        </p:nvSpPr>
        <p:spPr>
          <a:xfrm>
            <a:off x="4972491" y="118887"/>
            <a:ext cx="224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Ontologies hierarchy 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BD99058-C7ED-E796-BDDF-A5D302491750}"/>
              </a:ext>
            </a:extLst>
          </p:cNvPr>
          <p:cNvSpPr txBox="1">
            <a:spLocks/>
          </p:cNvSpPr>
          <p:nvPr/>
        </p:nvSpPr>
        <p:spPr>
          <a:xfrm>
            <a:off x="26590" y="-31621"/>
            <a:ext cx="310453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Backup</a:t>
            </a:r>
            <a:endParaRPr lang="en-US" sz="1600" b="1" dirty="0">
              <a:solidFill>
                <a:srgbClr val="4F5D67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A409FC5-643E-B736-AAB3-067CEF4BB370}"/>
              </a:ext>
            </a:extLst>
          </p:cNvPr>
          <p:cNvGrpSpPr/>
          <p:nvPr/>
        </p:nvGrpSpPr>
        <p:grpSpPr>
          <a:xfrm>
            <a:off x="152315" y="4613573"/>
            <a:ext cx="2111183" cy="1001575"/>
            <a:chOff x="6172408" y="2107096"/>
            <a:chExt cx="2748762" cy="1232452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3D19F42-1C9F-4EB6-D3E1-045162D3E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582"/>
            <a:stretch/>
          </p:blipFill>
          <p:spPr>
            <a:xfrm>
              <a:off x="6172408" y="2107096"/>
              <a:ext cx="1968155" cy="123245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2951CA5-906C-F21C-3682-C5903EC32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190" r="-1148"/>
            <a:stretch/>
          </p:blipFill>
          <p:spPr>
            <a:xfrm>
              <a:off x="8118424" y="2107096"/>
              <a:ext cx="802746" cy="1232452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12677A0-1F78-8A7A-AE7C-04E124C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182" y="4653124"/>
            <a:ext cx="1409700" cy="9620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7CAD39-25A7-C246-CC14-ABA6B8EAC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26" y="907011"/>
            <a:ext cx="1733550" cy="34575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B5BD0EC-5DC1-4582-7351-911857B3EFAB}"/>
              </a:ext>
            </a:extLst>
          </p:cNvPr>
          <p:cNvCxnSpPr/>
          <p:nvPr/>
        </p:nvCxnSpPr>
        <p:spPr>
          <a:xfrm>
            <a:off x="4591878" y="857984"/>
            <a:ext cx="0" cy="5463303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2266F25-8CD5-CA0B-A66E-9D78A343DE22}"/>
              </a:ext>
            </a:extLst>
          </p:cNvPr>
          <p:cNvCxnSpPr/>
          <p:nvPr/>
        </p:nvCxnSpPr>
        <p:spPr>
          <a:xfrm>
            <a:off x="7924799" y="907011"/>
            <a:ext cx="0" cy="5463303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F29FF73-265E-06F5-7D74-16AD263C8498}"/>
              </a:ext>
            </a:extLst>
          </p:cNvPr>
          <p:cNvSpPr txBox="1"/>
          <p:nvPr/>
        </p:nvSpPr>
        <p:spPr>
          <a:xfrm>
            <a:off x="231486" y="5777841"/>
            <a:ext cx="18753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/>
              <a:t>GeoScience</a:t>
            </a:r>
            <a:r>
              <a:rPr lang="en-US" sz="1200" dirty="0"/>
              <a:t> Ontology </a:t>
            </a:r>
          </a:p>
          <a:p>
            <a:r>
              <a:rPr lang="en-US" sz="1200" dirty="0" err="1"/>
              <a:t>Brodaric</a:t>
            </a:r>
            <a:r>
              <a:rPr lang="en-US" sz="1200" dirty="0"/>
              <a:t> &amp; Richard 2019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494A28-E616-BCDA-760E-9F09E4C89827}"/>
              </a:ext>
            </a:extLst>
          </p:cNvPr>
          <p:cNvSpPr txBox="1"/>
          <p:nvPr/>
        </p:nvSpPr>
        <p:spPr>
          <a:xfrm>
            <a:off x="5239644" y="5777841"/>
            <a:ext cx="23624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Observation and Measurements lite ontology       Cox  2016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8F50F7-29C8-EA95-EB5F-BD4BE8D6D1BE}"/>
              </a:ext>
            </a:extLst>
          </p:cNvPr>
          <p:cNvSpPr txBox="1"/>
          <p:nvPr/>
        </p:nvSpPr>
        <p:spPr>
          <a:xfrm>
            <a:off x="9162106" y="5777840"/>
            <a:ext cx="268026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Geologic Interpretation and modeling Ontology          Laouici et al 202x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8839421-58F5-F403-F42C-EFCE87A1F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454" y="965897"/>
            <a:ext cx="2600325" cy="34671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7D80168-0DBA-5D4B-7CA2-C27656A23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251" y="4492632"/>
            <a:ext cx="657225" cy="109537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A898BFE-504E-F7DF-503B-573DEB4AE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1BEE3-1C24-8232-A35A-86DB746D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²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037F10-95C8-FAD9-0EDB-B9FB89D0919F}"/>
              </a:ext>
            </a:extLst>
          </p:cNvPr>
          <p:cNvGrpSpPr/>
          <p:nvPr/>
        </p:nvGrpSpPr>
        <p:grpSpPr>
          <a:xfrm rot="844511">
            <a:off x="-238625" y="783566"/>
            <a:ext cx="3415730" cy="2391146"/>
            <a:chOff x="-238625" y="783566"/>
            <a:chExt cx="3415730" cy="239114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A25FEFA3-0258-4E01-4BF8-BC9E103D4D83}"/>
                </a:ext>
              </a:extLst>
            </p:cNvPr>
            <p:cNvGrpSpPr/>
            <p:nvPr/>
          </p:nvGrpSpPr>
          <p:grpSpPr>
            <a:xfrm rot="20789002">
              <a:off x="1742970" y="1390044"/>
              <a:ext cx="1434135" cy="1784668"/>
              <a:chOff x="1108521" y="3949389"/>
              <a:chExt cx="1434135" cy="1784668"/>
            </a:xfrm>
          </p:grpSpPr>
          <p:pic>
            <p:nvPicPr>
              <p:cNvPr id="10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811D1E34-292D-9AC3-62C3-4FD7F9276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20" t="26245" r="49478" b="49248"/>
              <a:stretch/>
            </p:blipFill>
            <p:spPr bwMode="auto">
              <a:xfrm>
                <a:off x="1108521" y="3949389"/>
                <a:ext cx="1434135" cy="1428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9FBE3671-4A86-1A46-97AC-308903A34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1" t="55965" r="43178" b="31791"/>
              <a:stretch/>
            </p:blipFill>
            <p:spPr bwMode="auto">
              <a:xfrm rot="5400000">
                <a:off x="1599527" y="5156207"/>
                <a:ext cx="441961" cy="71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6FD3A5-7327-675C-9A70-7D434319EDB2}"/>
                </a:ext>
              </a:extLst>
            </p:cNvPr>
            <p:cNvSpPr txBox="1"/>
            <p:nvPr/>
          </p:nvSpPr>
          <p:spPr>
            <a:xfrm rot="1810644">
              <a:off x="1672046" y="1693131"/>
              <a:ext cx="1344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highlight>
                    <a:srgbClr val="FFFF00"/>
                  </a:highlight>
                </a:rPr>
                <a:t>Our </a:t>
              </a:r>
              <a:r>
                <a:rPr lang="fr-FR" sz="1600" dirty="0" err="1">
                  <a:highlight>
                    <a:srgbClr val="FFFF00"/>
                  </a:highlight>
                </a:rPr>
                <a:t>ontology</a:t>
              </a:r>
              <a:r>
                <a:rPr lang="fr-FR" sz="1600" dirty="0">
                  <a:highlight>
                    <a:srgbClr val="FFFF00"/>
                  </a:highlight>
                </a:rPr>
                <a:t> ???!</a:t>
              </a:r>
              <a:endParaRPr lang="fr-FR" sz="1200" dirty="0">
                <a:highlight>
                  <a:srgbClr val="FFFF00"/>
                </a:highlight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046A956-584C-51F3-73E0-92A89D0F874D}"/>
                </a:ext>
              </a:extLst>
            </p:cNvPr>
            <p:cNvSpPr txBox="1"/>
            <p:nvPr/>
          </p:nvSpPr>
          <p:spPr>
            <a:xfrm rot="20710868">
              <a:off x="-56406" y="783566"/>
              <a:ext cx="2645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Geological</a:t>
              </a:r>
              <a:r>
                <a:rPr lang="fr-FR" sz="1400" dirty="0"/>
                <a:t> Object </a:t>
              </a:r>
              <a:r>
                <a:rPr lang="fr-FR" sz="1400" dirty="0" err="1"/>
                <a:t>characteristics</a:t>
              </a:r>
              <a:r>
                <a:rPr lang="fr-FR" sz="1400" dirty="0"/>
                <a:t> &amp; </a:t>
              </a:r>
              <a:r>
                <a:rPr lang="fr-FR" sz="1400" dirty="0" err="1"/>
                <a:t>properties</a:t>
              </a:r>
              <a:endParaRPr lang="fr-FR" sz="1100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87304C2-C64F-2DFC-8E8B-393DABB1D0C0}"/>
                </a:ext>
              </a:extLst>
            </p:cNvPr>
            <p:cNvSpPr txBox="1"/>
            <p:nvPr/>
          </p:nvSpPr>
          <p:spPr>
            <a:xfrm rot="20710868">
              <a:off x="-238625" y="2195719"/>
              <a:ext cx="204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Data types and signatures</a:t>
              </a:r>
              <a:endParaRPr lang="fr-FR" sz="1100" dirty="0"/>
            </a:p>
          </p:txBody>
        </p:sp>
        <p:cxnSp>
          <p:nvCxnSpPr>
            <p:cNvPr id="20" name="Connecteur : en arc 19">
              <a:extLst>
                <a:ext uri="{FF2B5EF4-FFF2-40B4-BE49-F238E27FC236}">
                  <a16:creationId xmlns:a16="http://schemas.microsoft.com/office/drawing/2014/main" id="{60CADBC0-1940-3ED2-E7A2-9E83BF737A88}"/>
                </a:ext>
              </a:extLst>
            </p:cNvPr>
            <p:cNvCxnSpPr>
              <a:stCxn id="21" idx="2"/>
              <a:endCxn id="10" idx="0"/>
            </p:cNvCxnSpPr>
            <p:nvPr/>
          </p:nvCxnSpPr>
          <p:spPr>
            <a:xfrm rot="16200000" flipH="1">
              <a:off x="1734027" y="897311"/>
              <a:ext cx="116674" cy="918221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 : en arc 24">
              <a:extLst>
                <a:ext uri="{FF2B5EF4-FFF2-40B4-BE49-F238E27FC236}">
                  <a16:creationId xmlns:a16="http://schemas.microsoft.com/office/drawing/2014/main" id="{DFE6871B-9A40-CCAD-D194-4F17F7192A49}"/>
                </a:ext>
              </a:extLst>
            </p:cNvPr>
            <p:cNvCxnSpPr>
              <a:cxnSpLocks/>
              <a:stCxn id="22" idx="2"/>
              <a:endCxn id="22" idx="3"/>
            </p:cNvCxnSpPr>
            <p:nvPr/>
          </p:nvCxnSpPr>
          <p:spPr>
            <a:xfrm rot="5400000" flipH="1" flipV="1">
              <a:off x="1052764" y="1992954"/>
              <a:ext cx="514127" cy="920442"/>
            </a:xfrm>
            <a:prstGeom prst="curvedConnector4">
              <a:avLst>
                <a:gd name="adj1" fmla="val 3072"/>
                <a:gd name="adj2" fmla="val 5756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18AD9B5-7E55-951C-D749-5C68C753300E}"/>
              </a:ext>
            </a:extLst>
          </p:cNvPr>
          <p:cNvGrpSpPr/>
          <p:nvPr/>
        </p:nvGrpSpPr>
        <p:grpSpPr>
          <a:xfrm rot="20463594">
            <a:off x="4019738" y="3488582"/>
            <a:ext cx="3162734" cy="2331456"/>
            <a:chOff x="54671" y="3503049"/>
            <a:chExt cx="3162734" cy="2331456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397EE556-33AA-2E8B-8663-49406D5CD0B1}"/>
                </a:ext>
              </a:extLst>
            </p:cNvPr>
            <p:cNvGrpSpPr/>
            <p:nvPr/>
          </p:nvGrpSpPr>
          <p:grpSpPr>
            <a:xfrm rot="1096825">
              <a:off x="1285546" y="3710702"/>
              <a:ext cx="1931859" cy="1542415"/>
              <a:chOff x="1108521" y="3949389"/>
              <a:chExt cx="1931859" cy="1542415"/>
            </a:xfrm>
          </p:grpSpPr>
          <p:pic>
            <p:nvPicPr>
              <p:cNvPr id="1028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13CDE8BD-1FDF-4ADB-AE32-109DBF402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2" t="49250" r="49412" b="24291"/>
              <a:stretch/>
            </p:blipFill>
            <p:spPr bwMode="auto">
              <a:xfrm>
                <a:off x="1108521" y="3949389"/>
                <a:ext cx="1568450" cy="1542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7B03578C-CFCF-7204-BC46-874FB95A8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1" t="55965" r="43178" b="31791"/>
              <a:stretch/>
            </p:blipFill>
            <p:spPr bwMode="auto">
              <a:xfrm>
                <a:off x="2598419" y="4363726"/>
                <a:ext cx="441961" cy="71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89357481-AC38-163A-1B4B-D9863BB574DB}"/>
                </a:ext>
              </a:extLst>
            </p:cNvPr>
            <p:cNvSpPr txBox="1"/>
            <p:nvPr/>
          </p:nvSpPr>
          <p:spPr>
            <a:xfrm rot="1191848">
              <a:off x="1406873" y="4122982"/>
              <a:ext cx="1344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highlight>
                    <a:srgbClr val="00FF00"/>
                  </a:highlight>
                </a:rPr>
                <a:t>GeoScience</a:t>
              </a:r>
              <a:r>
                <a:rPr lang="fr-FR" sz="1600" dirty="0">
                  <a:highlight>
                    <a:srgbClr val="00FF00"/>
                  </a:highlight>
                </a:rPr>
                <a:t> </a:t>
              </a:r>
              <a:r>
                <a:rPr lang="fr-FR" sz="1600" dirty="0" err="1">
                  <a:highlight>
                    <a:srgbClr val="00FF00"/>
                  </a:highlight>
                </a:rPr>
                <a:t>Ontology</a:t>
              </a:r>
              <a:r>
                <a:rPr lang="fr-FR" sz="1600" dirty="0">
                  <a:highlight>
                    <a:srgbClr val="00FF00"/>
                  </a:highlight>
                </a:rPr>
                <a:t> </a:t>
              </a:r>
            </a:p>
            <a:p>
              <a:pPr algn="ctr"/>
              <a:r>
                <a:rPr lang="fr-FR" sz="1600" dirty="0">
                  <a:highlight>
                    <a:srgbClr val="00FF00"/>
                  </a:highlight>
                </a:rPr>
                <a:t>GSO</a:t>
              </a:r>
              <a:endParaRPr lang="fr-FR" sz="1200" dirty="0">
                <a:highlight>
                  <a:srgbClr val="00FF00"/>
                </a:highlight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D445E22-AFF6-2633-2632-CE45649F4FA0}"/>
                </a:ext>
              </a:extLst>
            </p:cNvPr>
            <p:cNvSpPr txBox="1"/>
            <p:nvPr/>
          </p:nvSpPr>
          <p:spPr>
            <a:xfrm rot="1102047">
              <a:off x="130866" y="5311285"/>
              <a:ext cx="204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GeoSciML</a:t>
              </a:r>
              <a:endParaRPr lang="fr-FR" sz="1400" dirty="0"/>
            </a:p>
            <a:p>
              <a:pPr algn="ctr"/>
              <a:r>
                <a:rPr lang="fr-FR" sz="1400" dirty="0"/>
                <a:t>standard</a:t>
              </a:r>
              <a:endParaRPr lang="fr-FR" sz="1100" dirty="0"/>
            </a:p>
          </p:txBody>
        </p:sp>
        <p:cxnSp>
          <p:nvCxnSpPr>
            <p:cNvPr id="32" name="Connecteur : en arc 31">
              <a:extLst>
                <a:ext uri="{FF2B5EF4-FFF2-40B4-BE49-F238E27FC236}">
                  <a16:creationId xmlns:a16="http://schemas.microsoft.com/office/drawing/2014/main" id="{FF7DB1EE-7E5E-2B6F-63EA-975B18C8DA54}"/>
                </a:ext>
              </a:extLst>
            </p:cNvPr>
            <p:cNvCxnSpPr>
              <a:cxnSpLocks/>
              <a:stCxn id="31" idx="0"/>
              <a:endCxn id="1028" idx="2"/>
            </p:cNvCxnSpPr>
            <p:nvPr/>
          </p:nvCxnSpPr>
          <p:spPr>
            <a:xfrm rot="5400000" flipH="1" flipV="1">
              <a:off x="1505035" y="4929807"/>
              <a:ext cx="61593" cy="622202"/>
            </a:xfrm>
            <a:prstGeom prst="curvedConnector5">
              <a:avLst>
                <a:gd name="adj1" fmla="val -15486"/>
                <a:gd name="adj2" fmla="val 43327"/>
                <a:gd name="adj3" fmla="val -27114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D01D80B5-0DF7-5D54-01DC-21E15D0D5838}"/>
                </a:ext>
              </a:extLst>
            </p:cNvPr>
            <p:cNvSpPr txBox="1"/>
            <p:nvPr/>
          </p:nvSpPr>
          <p:spPr>
            <a:xfrm rot="1102047">
              <a:off x="54671" y="3503049"/>
              <a:ext cx="1089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/>
                <a:t>Upper</a:t>
              </a:r>
              <a:r>
                <a:rPr lang="fr-FR" sz="1400" dirty="0"/>
                <a:t> </a:t>
              </a:r>
            </a:p>
            <a:p>
              <a:pPr algn="ctr"/>
              <a:r>
                <a:rPr lang="fr-FR" sz="1400" dirty="0"/>
                <a:t>ontologies</a:t>
              </a:r>
              <a:endParaRPr lang="fr-FR" sz="1100" dirty="0"/>
            </a:p>
          </p:txBody>
        </p:sp>
        <p:cxnSp>
          <p:nvCxnSpPr>
            <p:cNvPr id="38" name="Connecteur : en arc 37">
              <a:extLst>
                <a:ext uri="{FF2B5EF4-FFF2-40B4-BE49-F238E27FC236}">
                  <a16:creationId xmlns:a16="http://schemas.microsoft.com/office/drawing/2014/main" id="{99D2AF39-8A00-9982-BF4B-F004474F217D}"/>
                </a:ext>
              </a:extLst>
            </p:cNvPr>
            <p:cNvCxnSpPr>
              <a:cxnSpLocks/>
              <a:stCxn id="37" idx="3"/>
              <a:endCxn id="30" idx="1"/>
            </p:cNvCxnSpPr>
            <p:nvPr/>
          </p:nvCxnSpPr>
          <p:spPr>
            <a:xfrm>
              <a:off x="1116880" y="3936390"/>
              <a:ext cx="329980" cy="3737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5" name="Groupe 1034">
            <a:extLst>
              <a:ext uri="{FF2B5EF4-FFF2-40B4-BE49-F238E27FC236}">
                <a16:creationId xmlns:a16="http://schemas.microsoft.com/office/drawing/2014/main" id="{F71B8993-8852-C121-1217-B6991203DD71}"/>
              </a:ext>
            </a:extLst>
          </p:cNvPr>
          <p:cNvGrpSpPr/>
          <p:nvPr/>
        </p:nvGrpSpPr>
        <p:grpSpPr>
          <a:xfrm rot="1189834">
            <a:off x="4959228" y="882373"/>
            <a:ext cx="3188989" cy="1508049"/>
            <a:chOff x="4959228" y="882373"/>
            <a:chExt cx="3188989" cy="1508049"/>
          </a:xfrm>
        </p:grpSpPr>
        <p:pic>
          <p:nvPicPr>
            <p:cNvPr id="13" name="Picture 4" descr="34,267 Compatibility Icon Illustrations &amp; Clip Art - iStock">
              <a:extLst>
                <a:ext uri="{FF2B5EF4-FFF2-40B4-BE49-F238E27FC236}">
                  <a16:creationId xmlns:a16="http://schemas.microsoft.com/office/drawing/2014/main" id="{2882A9FF-77BC-317B-3DBB-45B58E86A1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37" t="49163" r="17495" b="24967"/>
            <a:stretch/>
          </p:blipFill>
          <p:spPr bwMode="auto">
            <a:xfrm rot="20420136">
              <a:off x="4959228" y="882373"/>
              <a:ext cx="1945131" cy="15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7219E557-634C-4E3E-8ABB-62BF246C426A}"/>
                </a:ext>
              </a:extLst>
            </p:cNvPr>
            <p:cNvSpPr txBox="1"/>
            <p:nvPr/>
          </p:nvSpPr>
          <p:spPr>
            <a:xfrm rot="20344560">
              <a:off x="5100472" y="1306736"/>
              <a:ext cx="134413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highlight>
                    <a:srgbClr val="00FFFF"/>
                  </a:highlight>
                </a:rPr>
                <a:t>O&amp;M</a:t>
              </a:r>
            </a:p>
            <a:p>
              <a:pPr algn="ctr"/>
              <a:r>
                <a:rPr lang="fr-FR" sz="1100" dirty="0">
                  <a:highlight>
                    <a:srgbClr val="00FFFF"/>
                  </a:highlight>
                </a:rPr>
                <a:t>(SOSA, SSN , OM-SM-lite)</a:t>
              </a:r>
              <a:endParaRPr lang="fr-FR" sz="1000" dirty="0">
                <a:highlight>
                  <a:srgbClr val="00FFFF"/>
                </a:highlight>
              </a:endParaRP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871332E-86AE-EFE8-6A6D-C3FEF2FA7A92}"/>
                </a:ext>
              </a:extLst>
            </p:cNvPr>
            <p:cNvSpPr txBox="1"/>
            <p:nvPr/>
          </p:nvSpPr>
          <p:spPr>
            <a:xfrm rot="21004994">
              <a:off x="7058244" y="1374787"/>
              <a:ext cx="1089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ISO standards</a:t>
              </a:r>
              <a:endParaRPr lang="fr-FR" sz="1100" dirty="0"/>
            </a:p>
          </p:txBody>
        </p:sp>
        <p:cxnSp>
          <p:nvCxnSpPr>
            <p:cNvPr id="54" name="Connecteur : en arc 53">
              <a:extLst>
                <a:ext uri="{FF2B5EF4-FFF2-40B4-BE49-F238E27FC236}">
                  <a16:creationId xmlns:a16="http://schemas.microsoft.com/office/drawing/2014/main" id="{4B565150-3070-7601-CA72-7A93E1A9235C}"/>
                </a:ext>
              </a:extLst>
            </p:cNvPr>
            <p:cNvCxnSpPr>
              <a:cxnSpLocks/>
              <a:stCxn id="53" idx="0"/>
              <a:endCxn id="13" idx="3"/>
            </p:cNvCxnSpPr>
            <p:nvPr/>
          </p:nvCxnSpPr>
          <p:spPr>
            <a:xfrm rot="16200000" flipV="1">
              <a:off x="7168120" y="988639"/>
              <a:ext cx="69576" cy="71053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6" name="Groupe 1035">
            <a:extLst>
              <a:ext uri="{FF2B5EF4-FFF2-40B4-BE49-F238E27FC236}">
                <a16:creationId xmlns:a16="http://schemas.microsoft.com/office/drawing/2014/main" id="{BAD66072-68CA-A5C8-49A0-D485EA7E8A01}"/>
              </a:ext>
            </a:extLst>
          </p:cNvPr>
          <p:cNvGrpSpPr/>
          <p:nvPr/>
        </p:nvGrpSpPr>
        <p:grpSpPr>
          <a:xfrm rot="2149907">
            <a:off x="92340" y="3517339"/>
            <a:ext cx="3491211" cy="2597613"/>
            <a:chOff x="269411" y="3083094"/>
            <a:chExt cx="3491211" cy="259761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C096FC-1C78-5FD5-C67F-C038D430BB6D}"/>
                </a:ext>
              </a:extLst>
            </p:cNvPr>
            <p:cNvGrpSpPr/>
            <p:nvPr/>
          </p:nvGrpSpPr>
          <p:grpSpPr>
            <a:xfrm rot="20672990">
              <a:off x="898537" y="3914692"/>
              <a:ext cx="1762057" cy="1766015"/>
              <a:chOff x="6037736" y="1393828"/>
              <a:chExt cx="1762057" cy="1766015"/>
            </a:xfrm>
          </p:grpSpPr>
          <p:pic>
            <p:nvPicPr>
              <p:cNvPr id="16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2A24540A-0F8F-4247-09F0-4F875BAA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91" t="26144" r="26041" b="49191"/>
              <a:stretch/>
            </p:blipFill>
            <p:spPr bwMode="auto">
              <a:xfrm rot="20420136">
                <a:off x="6350141" y="1393828"/>
                <a:ext cx="1449652" cy="1437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3662D68E-0BC9-E0FD-6264-996B6CB36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BFBFB"/>
                  </a:clrFrom>
                  <a:clrTo>
                    <a:srgbClr val="FBFB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1" t="55965" r="43178" b="31791"/>
              <a:stretch/>
            </p:blipFill>
            <p:spPr bwMode="auto">
              <a:xfrm rot="4187097">
                <a:off x="7093596" y="2581993"/>
                <a:ext cx="441961" cy="71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34,267 Compatibility Icon Illustrations &amp; Clip Art - iStock">
                <a:extLst>
                  <a:ext uri="{FF2B5EF4-FFF2-40B4-BE49-F238E27FC236}">
                    <a16:creationId xmlns:a16="http://schemas.microsoft.com/office/drawing/2014/main" id="{CB11F5DC-A7F7-BC8C-EFFD-0481D5EA4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1" t="55965" r="43178" b="31791"/>
              <a:stretch/>
            </p:blipFill>
            <p:spPr bwMode="auto">
              <a:xfrm rot="9640285">
                <a:off x="6037736" y="2024065"/>
                <a:ext cx="441961" cy="71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8D316BE9-8682-858D-B5AB-15B508BF1852}"/>
                </a:ext>
              </a:extLst>
            </p:cNvPr>
            <p:cNvSpPr txBox="1"/>
            <p:nvPr/>
          </p:nvSpPr>
          <p:spPr>
            <a:xfrm rot="20344560">
              <a:off x="1294877" y="4494320"/>
              <a:ext cx="1344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highlight>
                    <a:srgbClr val="FF00FF"/>
                  </a:highlight>
                </a:rPr>
                <a:t>Others</a:t>
              </a:r>
              <a:endParaRPr lang="fr-FR" sz="1000" dirty="0">
                <a:highlight>
                  <a:srgbClr val="FF00FF"/>
                </a:highlight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3C36CE14-2F09-1E0C-1556-95F2C3CD1530}"/>
                </a:ext>
              </a:extLst>
            </p:cNvPr>
            <p:cNvSpPr txBox="1"/>
            <p:nvPr/>
          </p:nvSpPr>
          <p:spPr>
            <a:xfrm rot="20558855">
              <a:off x="2352320" y="3680268"/>
              <a:ext cx="1408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BRGM registres !!!</a:t>
              </a:r>
            </a:p>
          </p:txBody>
        </p:sp>
        <p:cxnSp>
          <p:nvCxnSpPr>
            <p:cNvPr id="63" name="Connecteur : en arc 62">
              <a:extLst>
                <a:ext uri="{FF2B5EF4-FFF2-40B4-BE49-F238E27FC236}">
                  <a16:creationId xmlns:a16="http://schemas.microsoft.com/office/drawing/2014/main" id="{CA03E88A-7718-5D9A-FB05-BD08834FD052}"/>
                </a:ext>
              </a:extLst>
            </p:cNvPr>
            <p:cNvCxnSpPr>
              <a:cxnSpLocks/>
              <a:stCxn id="62" idx="2"/>
              <a:endCxn id="61" idx="3"/>
            </p:cNvCxnSpPr>
            <p:nvPr/>
          </p:nvCxnSpPr>
          <p:spPr>
            <a:xfrm rot="5400000" flipH="1">
              <a:off x="2800638" y="4020855"/>
              <a:ext cx="127913" cy="573455"/>
            </a:xfrm>
            <a:prstGeom prst="curvedConnector4">
              <a:avLst>
                <a:gd name="adj1" fmla="val -189261"/>
                <a:gd name="adj2" fmla="val 605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9DA9BC33-C5E7-6273-DA1E-C13C574F78E9}"/>
                </a:ext>
              </a:extLst>
            </p:cNvPr>
            <p:cNvSpPr txBox="1"/>
            <p:nvPr/>
          </p:nvSpPr>
          <p:spPr>
            <a:xfrm rot="20558855">
              <a:off x="269411" y="3083094"/>
              <a:ext cx="159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(Workflow , </a:t>
              </a:r>
              <a:r>
                <a:rPr lang="fr-FR" sz="1200" dirty="0" err="1"/>
                <a:t>Interpreatation</a:t>
              </a:r>
              <a:r>
                <a:rPr lang="fr-FR" sz="1200" dirty="0"/>
                <a:t>)  standards !!!</a:t>
              </a:r>
            </a:p>
          </p:txBody>
        </p:sp>
        <p:cxnSp>
          <p:nvCxnSpPr>
            <p:cNvPr id="74" name="Connecteur : en arc 73">
              <a:extLst>
                <a:ext uri="{FF2B5EF4-FFF2-40B4-BE49-F238E27FC236}">
                  <a16:creationId xmlns:a16="http://schemas.microsoft.com/office/drawing/2014/main" id="{933F3239-A5C1-C613-2DFB-0752BAFBDEE5}"/>
                </a:ext>
              </a:extLst>
            </p:cNvPr>
            <p:cNvCxnSpPr>
              <a:cxnSpLocks/>
              <a:stCxn id="72" idx="2"/>
              <a:endCxn id="16" idx="0"/>
            </p:cNvCxnSpPr>
            <p:nvPr/>
          </p:nvCxnSpPr>
          <p:spPr>
            <a:xfrm rot="16200000" flipH="1">
              <a:off x="1106584" y="3822526"/>
              <a:ext cx="421435" cy="7951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ZoneTexte 86">
            <a:extLst>
              <a:ext uri="{FF2B5EF4-FFF2-40B4-BE49-F238E27FC236}">
                <a16:creationId xmlns:a16="http://schemas.microsoft.com/office/drawing/2014/main" id="{EDB8F15C-F9FE-17F8-2B78-357094164EAA}"/>
              </a:ext>
            </a:extLst>
          </p:cNvPr>
          <p:cNvSpPr txBox="1"/>
          <p:nvPr/>
        </p:nvSpPr>
        <p:spPr>
          <a:xfrm>
            <a:off x="7021332" y="304020"/>
            <a:ext cx="624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</p:txBody>
      </p:sp>
      <p:grpSp>
        <p:nvGrpSpPr>
          <p:cNvPr id="1056" name="Groupe 1055">
            <a:extLst>
              <a:ext uri="{FF2B5EF4-FFF2-40B4-BE49-F238E27FC236}">
                <a16:creationId xmlns:a16="http://schemas.microsoft.com/office/drawing/2014/main" id="{6F5B6365-F3C7-CC03-98C3-7E3883B04C1F}"/>
              </a:ext>
            </a:extLst>
          </p:cNvPr>
          <p:cNvGrpSpPr/>
          <p:nvPr/>
        </p:nvGrpSpPr>
        <p:grpSpPr>
          <a:xfrm>
            <a:off x="7040131" y="814029"/>
            <a:ext cx="3368740" cy="3383110"/>
            <a:chOff x="5765337" y="805096"/>
            <a:chExt cx="3368740" cy="3383110"/>
          </a:xfrm>
        </p:grpSpPr>
        <p:pic>
          <p:nvPicPr>
            <p:cNvPr id="1052" name="Image 1051">
              <a:extLst>
                <a:ext uri="{FF2B5EF4-FFF2-40B4-BE49-F238E27FC236}">
                  <a16:creationId xmlns:a16="http://schemas.microsoft.com/office/drawing/2014/main" id="{09E35802-7BD8-E18C-7CEF-FAA951F2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709453">
              <a:off x="7637773" y="805096"/>
              <a:ext cx="1018724" cy="1026442"/>
            </a:xfrm>
            <a:prstGeom prst="rect">
              <a:avLst/>
            </a:prstGeom>
          </p:spPr>
        </p:pic>
        <p:grpSp>
          <p:nvGrpSpPr>
            <p:cNvPr id="1055" name="Groupe 1054">
              <a:extLst>
                <a:ext uri="{FF2B5EF4-FFF2-40B4-BE49-F238E27FC236}">
                  <a16:creationId xmlns:a16="http://schemas.microsoft.com/office/drawing/2014/main" id="{89FD5615-DE34-5398-9E9E-D75820547BF5}"/>
                </a:ext>
              </a:extLst>
            </p:cNvPr>
            <p:cNvGrpSpPr/>
            <p:nvPr/>
          </p:nvGrpSpPr>
          <p:grpSpPr>
            <a:xfrm>
              <a:off x="5765337" y="1422690"/>
              <a:ext cx="3368740" cy="2765516"/>
              <a:chOff x="5765337" y="1422690"/>
              <a:chExt cx="3368740" cy="2765516"/>
            </a:xfrm>
          </p:grpSpPr>
          <p:grpSp>
            <p:nvGrpSpPr>
              <p:cNvPr id="1048" name="Groupe 1047">
                <a:extLst>
                  <a:ext uri="{FF2B5EF4-FFF2-40B4-BE49-F238E27FC236}">
                    <a16:creationId xmlns:a16="http://schemas.microsoft.com/office/drawing/2014/main" id="{E83012C0-33B0-5413-151D-9D6ED73EF7CC}"/>
                  </a:ext>
                </a:extLst>
              </p:cNvPr>
              <p:cNvGrpSpPr/>
              <p:nvPr/>
            </p:nvGrpSpPr>
            <p:grpSpPr>
              <a:xfrm>
                <a:off x="5765337" y="1705058"/>
                <a:ext cx="3368740" cy="2483148"/>
                <a:chOff x="5480111" y="2283899"/>
                <a:chExt cx="3368740" cy="2483148"/>
              </a:xfrm>
            </p:grpSpPr>
            <p:pic>
              <p:nvPicPr>
                <p:cNvPr id="1045" name="Picture 6" descr="Jack in the box toy, icône de style contour Image Vectorielle Stock - Alamy">
                  <a:extLst>
                    <a:ext uri="{FF2B5EF4-FFF2-40B4-BE49-F238E27FC236}">
                      <a16:creationId xmlns:a16="http://schemas.microsoft.com/office/drawing/2014/main" id="{4FA456C6-B953-CCFB-A39C-BA6F44A001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19" t="19810" r="11118" b="21085"/>
                <a:stretch/>
              </p:blipFill>
              <p:spPr bwMode="auto">
                <a:xfrm>
                  <a:off x="6105651" y="2283899"/>
                  <a:ext cx="2743200" cy="2252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7" name="Accolade fermante 1046">
                  <a:extLst>
                    <a:ext uri="{FF2B5EF4-FFF2-40B4-BE49-F238E27FC236}">
                      <a16:creationId xmlns:a16="http://schemas.microsoft.com/office/drawing/2014/main" id="{DE07DE98-E5B0-330B-2B17-5DD6902DD9B6}"/>
                    </a:ext>
                  </a:extLst>
                </p:cNvPr>
                <p:cNvSpPr/>
                <p:nvPr/>
              </p:nvSpPr>
              <p:spPr>
                <a:xfrm>
                  <a:off x="5480111" y="2514940"/>
                  <a:ext cx="860645" cy="2252107"/>
                </a:xfrm>
                <a:prstGeom prst="rightBrace">
                  <a:avLst>
                    <a:gd name="adj1" fmla="val 65419"/>
                    <a:gd name="adj2" fmla="val 5000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pic>
            <p:nvPicPr>
              <p:cNvPr id="1050" name="Picture 10" descr="What Is the Best Python Editor and Interpreter? - Soject">
                <a:extLst>
                  <a:ext uri="{FF2B5EF4-FFF2-40B4-BE49-F238E27FC236}">
                    <a16:creationId xmlns:a16="http://schemas.microsoft.com/office/drawing/2014/main" id="{20740924-C182-2D9D-A928-1C32B8236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" t="20922" r="84278" b="48519"/>
              <a:stretch/>
            </p:blipFill>
            <p:spPr bwMode="auto">
              <a:xfrm>
                <a:off x="7619424" y="2587576"/>
                <a:ext cx="1108155" cy="939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8" name="Connecteur : en arc 97">
                <a:extLst>
                  <a:ext uri="{FF2B5EF4-FFF2-40B4-BE49-F238E27FC236}">
                    <a16:creationId xmlns:a16="http://schemas.microsoft.com/office/drawing/2014/main" id="{32C5ECC2-8308-FE88-F6C1-7222E2C18B4B}"/>
                  </a:ext>
                </a:extLst>
              </p:cNvPr>
              <p:cNvCxnSpPr>
                <a:cxnSpLocks/>
                <a:stCxn id="1052" idx="3"/>
              </p:cNvCxnSpPr>
              <p:nvPr/>
            </p:nvCxnSpPr>
            <p:spPr>
              <a:xfrm flipH="1">
                <a:off x="8463280" y="1422690"/>
                <a:ext cx="182409" cy="894816"/>
              </a:xfrm>
              <a:prstGeom prst="curvedConnector4">
                <a:avLst>
                  <a:gd name="adj1" fmla="val -125323"/>
                  <a:gd name="adj2" fmla="val 72845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0" name="Groupe 1069">
            <a:extLst>
              <a:ext uri="{FF2B5EF4-FFF2-40B4-BE49-F238E27FC236}">
                <a16:creationId xmlns:a16="http://schemas.microsoft.com/office/drawing/2014/main" id="{60192C4D-DB29-27F9-3B40-A19C56F015F5}"/>
              </a:ext>
            </a:extLst>
          </p:cNvPr>
          <p:cNvGrpSpPr/>
          <p:nvPr/>
        </p:nvGrpSpPr>
        <p:grpSpPr>
          <a:xfrm>
            <a:off x="5877524" y="2840045"/>
            <a:ext cx="4531347" cy="3428305"/>
            <a:chOff x="5877524" y="2840045"/>
            <a:chExt cx="4531347" cy="3428305"/>
          </a:xfrm>
        </p:grpSpPr>
        <p:cxnSp>
          <p:nvCxnSpPr>
            <p:cNvPr id="1058" name="Connecteur : en arc 1057">
              <a:extLst>
                <a:ext uri="{FF2B5EF4-FFF2-40B4-BE49-F238E27FC236}">
                  <a16:creationId xmlns:a16="http://schemas.microsoft.com/office/drawing/2014/main" id="{50AC39F3-FC6D-5E90-9E3D-B8AB3CFB403A}"/>
                </a:ext>
              </a:extLst>
            </p:cNvPr>
            <p:cNvCxnSpPr>
              <a:cxnSpLocks/>
              <a:stCxn id="1045" idx="3"/>
              <a:endCxn id="117" idx="3"/>
            </p:cNvCxnSpPr>
            <p:nvPr/>
          </p:nvCxnSpPr>
          <p:spPr>
            <a:xfrm flipH="1">
              <a:off x="8742194" y="2840045"/>
              <a:ext cx="1666677" cy="3262411"/>
            </a:xfrm>
            <a:prstGeom prst="curvedConnector3">
              <a:avLst>
                <a:gd name="adj1" fmla="val -1371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 : en arc 109">
              <a:extLst>
                <a:ext uri="{FF2B5EF4-FFF2-40B4-BE49-F238E27FC236}">
                  <a16:creationId xmlns:a16="http://schemas.microsoft.com/office/drawing/2014/main" id="{71BD3EB8-5911-70ED-9DCA-FFE4A6917074}"/>
                </a:ext>
              </a:extLst>
            </p:cNvPr>
            <p:cNvCxnSpPr>
              <a:cxnSpLocks/>
              <a:stCxn id="1045" idx="3"/>
            </p:cNvCxnSpPr>
            <p:nvPr/>
          </p:nvCxnSpPr>
          <p:spPr>
            <a:xfrm flipH="1">
              <a:off x="9139407" y="2840045"/>
              <a:ext cx="1269464" cy="2303964"/>
            </a:xfrm>
            <a:prstGeom prst="curvedConnector4">
              <a:avLst>
                <a:gd name="adj1" fmla="val -15206"/>
                <a:gd name="adj2" fmla="val 7443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44C69879-BFCA-BBB3-C99D-7BEEF58C3F63}"/>
                </a:ext>
              </a:extLst>
            </p:cNvPr>
            <p:cNvSpPr txBox="1"/>
            <p:nvPr/>
          </p:nvSpPr>
          <p:spPr>
            <a:xfrm rot="21565641">
              <a:off x="6339734" y="5960573"/>
              <a:ext cx="2402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fr-FR" sz="1400" b="1" dirty="0" err="1"/>
                <a:t>Interoperable</a:t>
              </a:r>
              <a:r>
                <a:rPr lang="fr-FR" sz="1400" b="1" dirty="0"/>
                <a:t> </a:t>
              </a:r>
              <a:r>
                <a:rPr lang="fr-FR" sz="1400" b="1" dirty="0" err="1"/>
                <a:t>outcoms</a:t>
              </a:r>
              <a:endParaRPr lang="fr-FR" sz="1100" b="1" dirty="0"/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559674C3-AD36-9FFA-798F-BDF73FFAEFE5}"/>
                </a:ext>
              </a:extLst>
            </p:cNvPr>
            <p:cNvSpPr txBox="1"/>
            <p:nvPr/>
          </p:nvSpPr>
          <p:spPr>
            <a:xfrm rot="21565641">
              <a:off x="5877524" y="5075676"/>
              <a:ext cx="33655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1400" b="1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fr-FR" sz="1400" b="1" dirty="0"/>
                <a:t>Cognitive-</a:t>
              </a:r>
              <a:r>
                <a:rPr lang="fr-FR" sz="1400" b="1" dirty="0" err="1"/>
                <a:t>based</a:t>
              </a:r>
              <a:r>
                <a:rPr lang="fr-FR" sz="1400" b="1" dirty="0"/>
                <a:t> and </a:t>
              </a:r>
              <a:r>
                <a:rPr lang="fr-FR" sz="1400" b="1" dirty="0" err="1"/>
                <a:t>knowledge-guided</a:t>
              </a:r>
              <a:r>
                <a:rPr lang="fr-FR" sz="1400" b="1" dirty="0"/>
                <a:t> </a:t>
              </a:r>
              <a:r>
                <a:rPr lang="fr-FR" sz="1400" b="1" dirty="0" err="1"/>
                <a:t>geological</a:t>
              </a:r>
              <a:r>
                <a:rPr lang="fr-FR" sz="1400" b="1" dirty="0"/>
                <a:t> </a:t>
              </a:r>
              <a:r>
                <a:rPr lang="fr-FR" sz="1400" b="1" dirty="0" err="1"/>
                <a:t>models</a:t>
              </a:r>
              <a:endParaRPr lang="fr-FR" sz="1100" b="1" dirty="0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672A51AD-CEC8-6847-1B2E-656DBDD6D3D8}"/>
              </a:ext>
            </a:extLst>
          </p:cNvPr>
          <p:cNvSpPr txBox="1"/>
          <p:nvPr/>
        </p:nvSpPr>
        <p:spPr>
          <a:xfrm>
            <a:off x="4546364" y="79911"/>
            <a:ext cx="2517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System interoperability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69B82904-33A8-4289-78D2-5FC95D79F8EB}"/>
              </a:ext>
            </a:extLst>
          </p:cNvPr>
          <p:cNvSpPr txBox="1">
            <a:spLocks/>
          </p:cNvSpPr>
          <p:nvPr/>
        </p:nvSpPr>
        <p:spPr>
          <a:xfrm>
            <a:off x="26590" y="-31621"/>
            <a:ext cx="310453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4F5D67"/>
                </a:solidFill>
              </a:rPr>
              <a:t>Backup</a:t>
            </a:r>
            <a:endParaRPr lang="en-US" sz="1600" b="1" dirty="0">
              <a:solidFill>
                <a:srgbClr val="4F5D67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FCEB716-B036-DD6A-4811-E367842A9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1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347 L 0.07344 0.00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0463 L -0.22787 -0.0733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625 L -0.09245 0.3398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463 L 0.24479 -0.36689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igital &amp; 3D Modeling, 3D Solid Modelling Services, 3 Dimensional Modeling  Services, Three Dimensional Modeling Services, 3D Model Steel Detailing, 3  Dimensional Solid Modeling Services in Nagpur , Securago Car Design Research">
            <a:extLst>
              <a:ext uri="{FF2B5EF4-FFF2-40B4-BE49-F238E27FC236}">
                <a16:creationId xmlns:a16="http://schemas.microsoft.com/office/drawing/2014/main" id="{B17A37D5-FB0F-FA15-0A40-E83C2DA37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9316" r="12457" b="17666"/>
          <a:stretch/>
        </p:blipFill>
        <p:spPr bwMode="auto">
          <a:xfrm rot="21265388">
            <a:off x="1224600" y="857981"/>
            <a:ext cx="3284389" cy="18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-Imagine Your House With a Customizable 3D-Model - Mr Roof">
            <a:extLst>
              <a:ext uri="{FF2B5EF4-FFF2-40B4-BE49-F238E27FC236}">
                <a16:creationId xmlns:a16="http://schemas.microsoft.com/office/drawing/2014/main" id="{44CB1828-9656-6348-7FD7-C2347A1E6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069">
            <a:off x="7857049" y="4316027"/>
            <a:ext cx="3067050" cy="21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B2638E7-5BB4-DCCE-A294-0853BEF33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20"/>
          <a:stretch/>
        </p:blipFill>
        <p:spPr bwMode="auto">
          <a:xfrm rot="21306481">
            <a:off x="10098337" y="1849313"/>
            <a:ext cx="1668014" cy="193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3D Thorntons Chocolate Shoe - Advertising Imagery on Behance">
            <a:extLst>
              <a:ext uri="{FF2B5EF4-FFF2-40B4-BE49-F238E27FC236}">
                <a16:creationId xmlns:a16="http://schemas.microsoft.com/office/drawing/2014/main" id="{891AF301-8B1C-1BBB-7373-7DBD3DD4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1868">
            <a:off x="1464362" y="3291140"/>
            <a:ext cx="1604923" cy="17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GSociety in 2022 | Mythical creatures, Alien creatures, Creatures">
            <a:extLst>
              <a:ext uri="{FF2B5EF4-FFF2-40B4-BE49-F238E27FC236}">
                <a16:creationId xmlns:a16="http://schemas.microsoft.com/office/drawing/2014/main" id="{6C91D4B1-295A-A16C-DECB-86C4989D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68" y="4047300"/>
            <a:ext cx="3074505" cy="230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4C1A3D8-41C5-DFD3-4335-372301C72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E084EB36-7FD3-865A-E6A5-545234D9CE34}"/>
              </a:ext>
            </a:extLst>
          </p:cNvPr>
          <p:cNvSpPr txBox="1">
            <a:spLocks/>
          </p:cNvSpPr>
          <p:nvPr/>
        </p:nvSpPr>
        <p:spPr>
          <a:xfrm>
            <a:off x="1470500" y="49599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Reminder</a:t>
            </a:r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6687060F-C8AC-FF8D-B212-1D4703A2E927}"/>
              </a:ext>
            </a:extLst>
          </p:cNvPr>
          <p:cNvSpPr txBox="1"/>
          <p:nvPr/>
        </p:nvSpPr>
        <p:spPr>
          <a:xfrm>
            <a:off x="3970402" y="108432"/>
            <a:ext cx="379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/>
              <a:t>3D </a:t>
            </a:r>
            <a:r>
              <a:rPr lang="fr-FR" sz="2400" b="1" u="sng" dirty="0" err="1"/>
              <a:t>models</a:t>
            </a:r>
            <a:endParaRPr lang="en-US" sz="2400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C140D4EB-D286-7884-BAB4-92D3F640ACBD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163D6EF-273B-77A3-51FB-344CAA68AF63}"/>
              </a:ext>
            </a:extLst>
          </p:cNvPr>
          <p:cNvSpPr txBox="1"/>
          <p:nvPr/>
        </p:nvSpPr>
        <p:spPr>
          <a:xfrm rot="21328815">
            <a:off x="1539511" y="566648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Manufacturing and production 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9DB6898-B9D2-F86A-43EE-A45FF9469C5F}"/>
              </a:ext>
            </a:extLst>
          </p:cNvPr>
          <p:cNvSpPr txBox="1"/>
          <p:nvPr/>
        </p:nvSpPr>
        <p:spPr>
          <a:xfrm rot="21328815">
            <a:off x="1070353" y="5122633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Manufacturing and production </a:t>
            </a:r>
          </a:p>
        </p:txBody>
      </p:sp>
      <p:sp>
        <p:nvSpPr>
          <p:cNvPr id="1077" name="ZoneTexte 1076">
            <a:extLst>
              <a:ext uri="{FF2B5EF4-FFF2-40B4-BE49-F238E27FC236}">
                <a16:creationId xmlns:a16="http://schemas.microsoft.com/office/drawing/2014/main" id="{7019976A-CA9C-A291-3EA7-142A1A69C61F}"/>
              </a:ext>
            </a:extLst>
          </p:cNvPr>
          <p:cNvSpPr txBox="1"/>
          <p:nvPr/>
        </p:nvSpPr>
        <p:spPr>
          <a:xfrm>
            <a:off x="3640847" y="6346293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Cinematography</a:t>
            </a:r>
          </a:p>
        </p:txBody>
      </p:sp>
      <p:sp>
        <p:nvSpPr>
          <p:cNvPr id="1082" name="ZoneTexte 1081">
            <a:extLst>
              <a:ext uri="{FF2B5EF4-FFF2-40B4-BE49-F238E27FC236}">
                <a16:creationId xmlns:a16="http://schemas.microsoft.com/office/drawing/2014/main" id="{10F7CF34-562A-AB45-2FA8-BD86C176ECE5}"/>
              </a:ext>
            </a:extLst>
          </p:cNvPr>
          <p:cNvSpPr txBox="1"/>
          <p:nvPr/>
        </p:nvSpPr>
        <p:spPr>
          <a:xfrm rot="279248">
            <a:off x="7922565" y="6396008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Architecture and design</a:t>
            </a:r>
          </a:p>
        </p:txBody>
      </p:sp>
      <p:sp>
        <p:nvSpPr>
          <p:cNvPr id="1083" name="ZoneTexte 1082">
            <a:extLst>
              <a:ext uri="{FF2B5EF4-FFF2-40B4-BE49-F238E27FC236}">
                <a16:creationId xmlns:a16="http://schemas.microsoft.com/office/drawing/2014/main" id="{19CC1CC3-A496-D2C6-BD50-E19F7BA7DD54}"/>
              </a:ext>
            </a:extLst>
          </p:cNvPr>
          <p:cNvSpPr txBox="1"/>
          <p:nvPr/>
        </p:nvSpPr>
        <p:spPr>
          <a:xfrm rot="21394888">
            <a:off x="9942516" y="3748238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Medicine</a:t>
            </a:r>
          </a:p>
        </p:txBody>
      </p:sp>
      <p:pic>
        <p:nvPicPr>
          <p:cNvPr id="1107" name="Picture 24" descr="3D Geologic Modeling | C Tech Development Corporation">
            <a:extLst>
              <a:ext uri="{FF2B5EF4-FFF2-40B4-BE49-F238E27FC236}">
                <a16:creationId xmlns:a16="http://schemas.microsoft.com/office/drawing/2014/main" id="{4FE19FF3-3D44-E1BA-AD79-489EB9B2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777">
            <a:off x="7049013" y="299162"/>
            <a:ext cx="2667923" cy="15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3" name="Groupe 1112">
            <a:extLst>
              <a:ext uri="{FF2B5EF4-FFF2-40B4-BE49-F238E27FC236}">
                <a16:creationId xmlns:a16="http://schemas.microsoft.com/office/drawing/2014/main" id="{D4D58DF0-C48B-04CB-D40D-6CF9D2B72829}"/>
              </a:ext>
            </a:extLst>
          </p:cNvPr>
          <p:cNvGrpSpPr/>
          <p:nvPr/>
        </p:nvGrpSpPr>
        <p:grpSpPr>
          <a:xfrm>
            <a:off x="2183081" y="1622126"/>
            <a:ext cx="7918295" cy="2698458"/>
            <a:chOff x="2183081" y="1622126"/>
            <a:chExt cx="7918295" cy="2698458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071EF4D6-A162-C174-82E0-21A529DB006B}"/>
                </a:ext>
              </a:extLst>
            </p:cNvPr>
            <p:cNvGrpSpPr/>
            <p:nvPr/>
          </p:nvGrpSpPr>
          <p:grpSpPr>
            <a:xfrm>
              <a:off x="2183081" y="1622126"/>
              <a:ext cx="7918295" cy="2698458"/>
              <a:chOff x="2183081" y="1622126"/>
              <a:chExt cx="7918295" cy="2698458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5AFE684B-384C-C6D0-39E7-431B91C1092F}"/>
                  </a:ext>
                </a:extLst>
              </p:cNvPr>
              <p:cNvSpPr/>
              <p:nvPr/>
            </p:nvSpPr>
            <p:spPr>
              <a:xfrm>
                <a:off x="5461459" y="2376763"/>
                <a:ext cx="2176669" cy="1093304"/>
              </a:xfrm>
              <a:prstGeom prst="ellipse">
                <a:avLst/>
              </a:prstGeom>
              <a:ln w="2857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Knowledge </a:t>
                </a:r>
              </a:p>
              <a:p>
                <a:pPr algn="ctr"/>
                <a:r>
                  <a:rPr lang="en-US" b="1" dirty="0"/>
                  <a:t>&amp;</a:t>
                </a:r>
              </a:p>
              <a:p>
                <a:pPr algn="ctr"/>
                <a:r>
                  <a:rPr lang="en-US" b="1" dirty="0"/>
                  <a:t> information</a:t>
                </a:r>
              </a:p>
            </p:txBody>
          </p:sp>
          <p:cxnSp>
            <p:nvCxnSpPr>
              <p:cNvPr id="11" name="Connecteur : en arc 10">
                <a:extLst>
                  <a:ext uri="{FF2B5EF4-FFF2-40B4-BE49-F238E27FC236}">
                    <a16:creationId xmlns:a16="http://schemas.microsoft.com/office/drawing/2014/main" id="{B997F0D1-B28F-AE56-894B-1755566B8F26}"/>
                  </a:ext>
                </a:extLst>
              </p:cNvPr>
              <p:cNvCxnSpPr>
                <a:stCxn id="5" idx="1"/>
                <a:endCxn id="1032" idx="3"/>
              </p:cNvCxnSpPr>
              <p:nvPr/>
            </p:nvCxnSpPr>
            <p:spPr>
              <a:xfrm rot="16200000" flipV="1">
                <a:off x="4683347" y="1439995"/>
                <a:ext cx="914748" cy="1279009"/>
              </a:xfrm>
              <a:prstGeom prst="curved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Connecteur : en arc 11">
                <a:extLst>
                  <a:ext uri="{FF2B5EF4-FFF2-40B4-BE49-F238E27FC236}">
                    <a16:creationId xmlns:a16="http://schemas.microsoft.com/office/drawing/2014/main" id="{D7E7BC57-F908-3C34-6135-AD24528A7431}"/>
                  </a:ext>
                </a:extLst>
              </p:cNvPr>
              <p:cNvCxnSpPr>
                <a:cxnSpLocks/>
                <a:stCxn id="5" idx="2"/>
                <a:endCxn id="1042" idx="0"/>
              </p:cNvCxnSpPr>
              <p:nvPr/>
            </p:nvCxnSpPr>
            <p:spPr>
              <a:xfrm rot="10800000" flipV="1">
                <a:off x="2183081" y="2923414"/>
                <a:ext cx="3278379" cy="371725"/>
              </a:xfrm>
              <a:prstGeom prst="curvedConnector2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 : en arc 15">
                <a:extLst>
                  <a:ext uri="{FF2B5EF4-FFF2-40B4-BE49-F238E27FC236}">
                    <a16:creationId xmlns:a16="http://schemas.microsoft.com/office/drawing/2014/main" id="{9CA9E08A-16BC-94FD-CF00-6B9E0A2082DF}"/>
                  </a:ext>
                </a:extLst>
              </p:cNvPr>
              <p:cNvCxnSpPr>
                <a:cxnSpLocks/>
                <a:stCxn id="5" idx="4"/>
                <a:endCxn id="1046" idx="0"/>
              </p:cNvCxnSpPr>
              <p:nvPr/>
            </p:nvCxnSpPr>
            <p:spPr>
              <a:xfrm rot="5400000">
                <a:off x="5521192" y="3018697"/>
                <a:ext cx="577233" cy="1479973"/>
              </a:xfrm>
              <a:prstGeom prst="curvedConnector3">
                <a:avLst>
                  <a:gd name="adj1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rc 22">
                <a:extLst>
                  <a:ext uri="{FF2B5EF4-FFF2-40B4-BE49-F238E27FC236}">
                    <a16:creationId xmlns:a16="http://schemas.microsoft.com/office/drawing/2014/main" id="{36F0006E-8B44-77CA-1CF5-D2C76DF35763}"/>
                  </a:ext>
                </a:extLst>
              </p:cNvPr>
              <p:cNvCxnSpPr>
                <a:cxnSpLocks/>
                <a:stCxn id="1038" idx="1"/>
                <a:endCxn id="5" idx="6"/>
              </p:cNvCxnSpPr>
              <p:nvPr/>
            </p:nvCxnSpPr>
            <p:spPr>
              <a:xfrm rot="10800000" flipV="1">
                <a:off x="7638129" y="2887879"/>
                <a:ext cx="2463247" cy="35536"/>
              </a:xfrm>
              <a:prstGeom prst="curvedConnector3">
                <a:avLst>
                  <a:gd name="adj1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eur : en arc 30">
                <a:extLst>
                  <a:ext uri="{FF2B5EF4-FFF2-40B4-BE49-F238E27FC236}">
                    <a16:creationId xmlns:a16="http://schemas.microsoft.com/office/drawing/2014/main" id="{1F89F80C-CF20-662D-D1D6-FA6E90685FFE}"/>
                  </a:ext>
                </a:extLst>
              </p:cNvPr>
              <p:cNvCxnSpPr>
                <a:cxnSpLocks/>
                <a:stCxn id="1036" idx="0"/>
                <a:endCxn id="5" idx="5"/>
              </p:cNvCxnSpPr>
              <p:nvPr/>
            </p:nvCxnSpPr>
            <p:spPr>
              <a:xfrm rot="16200000" flipV="1">
                <a:off x="7899338" y="2729980"/>
                <a:ext cx="1010628" cy="2170580"/>
              </a:xfrm>
              <a:prstGeom prst="curvedConnector3">
                <a:avLst>
                  <a:gd name="adj1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09" name="Connecteur : en arc 1108">
              <a:extLst>
                <a:ext uri="{FF2B5EF4-FFF2-40B4-BE49-F238E27FC236}">
                  <a16:creationId xmlns:a16="http://schemas.microsoft.com/office/drawing/2014/main" id="{17F68C9E-4D8E-E8CC-9D80-171737A90C83}"/>
                </a:ext>
              </a:extLst>
            </p:cNvPr>
            <p:cNvCxnSpPr>
              <a:cxnSpLocks/>
              <a:stCxn id="1107" idx="2"/>
              <a:endCxn id="5" idx="7"/>
            </p:cNvCxnSpPr>
            <p:nvPr/>
          </p:nvCxnSpPr>
          <p:spPr>
            <a:xfrm rot="5400000">
              <a:off x="7441109" y="1710208"/>
              <a:ext cx="704919" cy="948412"/>
            </a:xfrm>
            <a:prstGeom prst="curvedConnector3">
              <a:avLst>
                <a:gd name="adj1" fmla="val 50000"/>
              </a:avLst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4" name="ZoneTexte 1113">
            <a:extLst>
              <a:ext uri="{FF2B5EF4-FFF2-40B4-BE49-F238E27FC236}">
                <a16:creationId xmlns:a16="http://schemas.microsoft.com/office/drawing/2014/main" id="{49E3DB91-FBC9-B48A-C120-5752D3F8BE44}"/>
              </a:ext>
            </a:extLst>
          </p:cNvPr>
          <p:cNvSpPr txBox="1"/>
          <p:nvPr/>
        </p:nvSpPr>
        <p:spPr>
          <a:xfrm rot="496675">
            <a:off x="6557268" y="1753443"/>
            <a:ext cx="2392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Geosciences</a:t>
            </a:r>
          </a:p>
        </p:txBody>
      </p:sp>
    </p:spTree>
    <p:extLst>
      <p:ext uri="{BB962C8B-B14F-4D97-AF65-F5344CB8AC3E}">
        <p14:creationId xmlns:p14="http://schemas.microsoft.com/office/powerpoint/2010/main" val="28549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2F1870-D0E7-47F6-A7C1-A758B88A1F51}"/>
              </a:ext>
            </a:extLst>
          </p:cNvPr>
          <p:cNvSpPr txBox="1"/>
          <p:nvPr/>
        </p:nvSpPr>
        <p:spPr>
          <a:xfrm>
            <a:off x="4594680" y="130726"/>
            <a:ext cx="379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/>
              <a:t>Surface vs sous-sol</a:t>
            </a:r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460CC0-5457-A4F4-2F6B-B7D7D1F6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B04A881C-A8AA-63A2-50EB-F6705A7B791C}"/>
              </a:ext>
            </a:extLst>
          </p:cNvPr>
          <p:cNvSpPr txBox="1">
            <a:spLocks/>
          </p:cNvSpPr>
          <p:nvPr/>
        </p:nvSpPr>
        <p:spPr>
          <a:xfrm>
            <a:off x="158535" y="26385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DF068848-E352-2E0F-91D4-BA4C1BAD025C}"/>
              </a:ext>
            </a:extLst>
          </p:cNvPr>
          <p:cNvSpPr txBox="1">
            <a:spLocks/>
          </p:cNvSpPr>
          <p:nvPr/>
        </p:nvSpPr>
        <p:spPr>
          <a:xfrm>
            <a:off x="1470500" y="49599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Reminder</a:t>
            </a:r>
            <a:endParaRPr lang="fr-FR" b="1" dirty="0">
              <a:solidFill>
                <a:srgbClr val="4F5D67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3494514-F194-47F1-86FC-58FF50E1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0345" y="763202"/>
            <a:ext cx="4184588" cy="233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7C5FAE0-A21E-D0D6-7ABD-93A8605AAEC6}"/>
              </a:ext>
            </a:extLst>
          </p:cNvPr>
          <p:cNvCxnSpPr/>
          <p:nvPr/>
        </p:nvCxnSpPr>
        <p:spPr>
          <a:xfrm>
            <a:off x="6678958" y="1551991"/>
            <a:ext cx="3171665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AB95D4B-C920-D1E8-C4F9-645BB085FADE}"/>
              </a:ext>
            </a:extLst>
          </p:cNvPr>
          <p:cNvGrpSpPr/>
          <p:nvPr/>
        </p:nvGrpSpPr>
        <p:grpSpPr>
          <a:xfrm>
            <a:off x="119336" y="1014475"/>
            <a:ext cx="5229602" cy="3852984"/>
            <a:chOff x="119336" y="1014475"/>
            <a:chExt cx="5229602" cy="3852984"/>
          </a:xfrm>
        </p:grpSpPr>
        <p:pic>
          <p:nvPicPr>
            <p:cNvPr id="1044" name="Picture 20" descr="7 Geologic Time – An Introduction to Geology">
              <a:extLst>
                <a:ext uri="{FF2B5EF4-FFF2-40B4-BE49-F238E27FC236}">
                  <a16:creationId xmlns:a16="http://schemas.microsoft.com/office/drawing/2014/main" id="{D3162978-CD8B-45CA-8D43-4036C9D5D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1" y="2212535"/>
              <a:ext cx="4209958" cy="2226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60DD46B-0CD9-4A4D-BAB9-ACF464D92D02}"/>
                </a:ext>
              </a:extLst>
            </p:cNvPr>
            <p:cNvSpPr/>
            <p:nvPr/>
          </p:nvSpPr>
          <p:spPr>
            <a:xfrm rot="670729" flipH="1">
              <a:off x="119336" y="2820530"/>
              <a:ext cx="2672755" cy="1274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F737AB-A131-45C1-A8D1-B52DF66EF15E}"/>
                </a:ext>
              </a:extLst>
            </p:cNvPr>
            <p:cNvSpPr/>
            <p:nvPr/>
          </p:nvSpPr>
          <p:spPr>
            <a:xfrm rot="20907031" flipH="1">
              <a:off x="1014752" y="2883441"/>
              <a:ext cx="4334186" cy="1984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0A931CB-632D-48D7-9008-E8A0421AA0FE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2886473"/>
              <a:ext cx="0" cy="147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A4730E-2DA9-4CF7-9795-E4D5D1CA2F0F}"/>
                </a:ext>
              </a:extLst>
            </p:cNvPr>
            <p:cNvCxnSpPr>
              <a:cxnSpLocks/>
            </p:cNvCxnSpPr>
            <p:nvPr/>
          </p:nvCxnSpPr>
          <p:spPr>
            <a:xfrm>
              <a:off x="4469030" y="2483086"/>
              <a:ext cx="0" cy="144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478008-5446-4C6A-BFB5-BF0A30472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3592" y="3923086"/>
              <a:ext cx="2045438" cy="437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007CFF-EB30-4D90-849D-B5042A758BDF}"/>
                </a:ext>
              </a:extLst>
            </p:cNvPr>
            <p:cNvCxnSpPr>
              <a:cxnSpLocks/>
            </p:cNvCxnSpPr>
            <p:nvPr/>
          </p:nvCxnSpPr>
          <p:spPr>
            <a:xfrm>
              <a:off x="371848" y="3923086"/>
              <a:ext cx="2065872" cy="437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985917-5628-4FE5-A568-1AF034D31175}"/>
                </a:ext>
              </a:extLst>
            </p:cNvPr>
            <p:cNvCxnSpPr>
              <a:cxnSpLocks/>
            </p:cNvCxnSpPr>
            <p:nvPr/>
          </p:nvCxnSpPr>
          <p:spPr>
            <a:xfrm>
              <a:off x="371848" y="2456177"/>
              <a:ext cx="0" cy="147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8762E6F-B982-4D67-7F48-ED25E4826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2081" y="1014475"/>
              <a:ext cx="3983578" cy="2913869"/>
            </a:xfrm>
            <a:prstGeom prst="rect">
              <a:avLst/>
            </a:prstGeom>
            <a:noFill/>
            <a:scene3d>
              <a:camera prst="isometricOffAxis1Top">
                <a:rot lat="19338473" lon="17060935" rev="4707432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Bâtiment Maison Accueil La - Images vectorielles gratuites sur Pixabay">
              <a:extLst>
                <a:ext uri="{FF2B5EF4-FFF2-40B4-BE49-F238E27FC236}">
                  <a16:creationId xmlns:a16="http://schemas.microsoft.com/office/drawing/2014/main" id="{E6895EE2-FDA9-443E-B0B0-FA6C80DF8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221" y="2230113"/>
              <a:ext cx="603394" cy="60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6C74B295-F9E2-53C0-D3F0-FD3F14D85472}"/>
                </a:ext>
              </a:extLst>
            </p:cNvPr>
            <p:cNvSpPr/>
            <p:nvPr/>
          </p:nvSpPr>
          <p:spPr>
            <a:xfrm>
              <a:off x="2205080" y="2290464"/>
              <a:ext cx="1248945" cy="182951"/>
            </a:xfrm>
            <a:custGeom>
              <a:avLst/>
              <a:gdLst>
                <a:gd name="connsiteX0" fmla="*/ 0 w 3123650"/>
                <a:gd name="connsiteY0" fmla="*/ 400124 h 1131183"/>
                <a:gd name="connsiteX1" fmla="*/ 1362269 w 3123650"/>
                <a:gd name="connsiteY1" fmla="*/ 26900 h 1131183"/>
                <a:gd name="connsiteX2" fmla="*/ 2351314 w 3123650"/>
                <a:gd name="connsiteY2" fmla="*/ 1053267 h 1131183"/>
                <a:gd name="connsiteX3" fmla="*/ 3032448 w 3123650"/>
                <a:gd name="connsiteY3" fmla="*/ 987953 h 1131183"/>
                <a:gd name="connsiteX4" fmla="*/ 3097763 w 3123650"/>
                <a:gd name="connsiteY4" fmla="*/ 418785 h 1131183"/>
                <a:gd name="connsiteX0" fmla="*/ 0 w 3123650"/>
                <a:gd name="connsiteY0" fmla="*/ 397036 h 1092669"/>
                <a:gd name="connsiteX1" fmla="*/ 1362269 w 3123650"/>
                <a:gd name="connsiteY1" fmla="*/ 23812 h 1092669"/>
                <a:gd name="connsiteX2" fmla="*/ 2362744 w 3123650"/>
                <a:gd name="connsiteY2" fmla="*/ 996839 h 1092669"/>
                <a:gd name="connsiteX3" fmla="*/ 3032448 w 3123650"/>
                <a:gd name="connsiteY3" fmla="*/ 984865 h 1092669"/>
                <a:gd name="connsiteX4" fmla="*/ 3097763 w 3123650"/>
                <a:gd name="connsiteY4" fmla="*/ 415697 h 1092669"/>
                <a:gd name="connsiteX0" fmla="*/ 0 w 3110467"/>
                <a:gd name="connsiteY0" fmla="*/ 397036 h 1075022"/>
                <a:gd name="connsiteX1" fmla="*/ 1362269 w 3110467"/>
                <a:gd name="connsiteY1" fmla="*/ 23812 h 1075022"/>
                <a:gd name="connsiteX2" fmla="*/ 2362744 w 3110467"/>
                <a:gd name="connsiteY2" fmla="*/ 996839 h 1075022"/>
                <a:gd name="connsiteX3" fmla="*/ 2986728 w 3110467"/>
                <a:gd name="connsiteY3" fmla="*/ 942955 h 1075022"/>
                <a:gd name="connsiteX4" fmla="*/ 3097763 w 3110467"/>
                <a:gd name="connsiteY4" fmla="*/ 415697 h 1075022"/>
                <a:gd name="connsiteX0" fmla="*/ 0 w 3067596"/>
                <a:gd name="connsiteY0" fmla="*/ 397036 h 1075022"/>
                <a:gd name="connsiteX1" fmla="*/ 1362269 w 3067596"/>
                <a:gd name="connsiteY1" fmla="*/ 23812 h 1075022"/>
                <a:gd name="connsiteX2" fmla="*/ 2362744 w 3067596"/>
                <a:gd name="connsiteY2" fmla="*/ 996839 h 1075022"/>
                <a:gd name="connsiteX3" fmla="*/ 2986728 w 3067596"/>
                <a:gd name="connsiteY3" fmla="*/ 942955 h 1075022"/>
                <a:gd name="connsiteX4" fmla="*/ 3032993 w 3067596"/>
                <a:gd name="connsiteY4" fmla="*/ 354737 h 1075022"/>
                <a:gd name="connsiteX0" fmla="*/ 0 w 3040280"/>
                <a:gd name="connsiteY0" fmla="*/ 397036 h 1059549"/>
                <a:gd name="connsiteX1" fmla="*/ 1362269 w 3040280"/>
                <a:gd name="connsiteY1" fmla="*/ 23812 h 1059549"/>
                <a:gd name="connsiteX2" fmla="*/ 2362744 w 3040280"/>
                <a:gd name="connsiteY2" fmla="*/ 996839 h 1059549"/>
                <a:gd name="connsiteX3" fmla="*/ 2876238 w 3040280"/>
                <a:gd name="connsiteY3" fmla="*/ 897235 h 1059549"/>
                <a:gd name="connsiteX4" fmla="*/ 3032993 w 3040280"/>
                <a:gd name="connsiteY4" fmla="*/ 354737 h 1059549"/>
                <a:gd name="connsiteX0" fmla="*/ 0 w 3368913"/>
                <a:gd name="connsiteY0" fmla="*/ 397036 h 1059549"/>
                <a:gd name="connsiteX1" fmla="*/ 1362269 w 3368913"/>
                <a:gd name="connsiteY1" fmla="*/ 23812 h 1059549"/>
                <a:gd name="connsiteX2" fmla="*/ 2362744 w 3368913"/>
                <a:gd name="connsiteY2" fmla="*/ 996839 h 1059549"/>
                <a:gd name="connsiteX3" fmla="*/ 2876238 w 3368913"/>
                <a:gd name="connsiteY3" fmla="*/ 897235 h 1059549"/>
                <a:gd name="connsiteX4" fmla="*/ 3367346 w 3368913"/>
                <a:gd name="connsiteY4" fmla="*/ 234950 h 1059549"/>
                <a:gd name="connsiteX0" fmla="*/ 0 w 3368934"/>
                <a:gd name="connsiteY0" fmla="*/ 397036 h 1013885"/>
                <a:gd name="connsiteX1" fmla="*/ 1362269 w 3368934"/>
                <a:gd name="connsiteY1" fmla="*/ 23812 h 1013885"/>
                <a:gd name="connsiteX2" fmla="*/ 2362744 w 3368934"/>
                <a:gd name="connsiteY2" fmla="*/ 996839 h 1013885"/>
                <a:gd name="connsiteX3" fmla="*/ 2881632 w 3368934"/>
                <a:gd name="connsiteY3" fmla="*/ 623440 h 1013885"/>
                <a:gd name="connsiteX4" fmla="*/ 3367346 w 3368934"/>
                <a:gd name="connsiteY4" fmla="*/ 234950 h 1013885"/>
                <a:gd name="connsiteX0" fmla="*/ 0 w 3368934"/>
                <a:gd name="connsiteY0" fmla="*/ 373247 h 627724"/>
                <a:gd name="connsiteX1" fmla="*/ 1362269 w 3368934"/>
                <a:gd name="connsiteY1" fmla="*/ 23 h 627724"/>
                <a:gd name="connsiteX2" fmla="*/ 2314208 w 3368934"/>
                <a:gd name="connsiteY2" fmla="*/ 385529 h 627724"/>
                <a:gd name="connsiteX3" fmla="*/ 2881632 w 3368934"/>
                <a:gd name="connsiteY3" fmla="*/ 599651 h 627724"/>
                <a:gd name="connsiteX4" fmla="*/ 3367346 w 3368934"/>
                <a:gd name="connsiteY4" fmla="*/ 211161 h 627724"/>
                <a:gd name="connsiteX0" fmla="*/ 0 w 3368934"/>
                <a:gd name="connsiteY0" fmla="*/ 162086 h 410854"/>
                <a:gd name="connsiteX1" fmla="*/ 1923120 w 3368934"/>
                <a:gd name="connsiteY1" fmla="*/ 285117 h 410854"/>
                <a:gd name="connsiteX2" fmla="*/ 2314208 w 3368934"/>
                <a:gd name="connsiteY2" fmla="*/ 174368 h 410854"/>
                <a:gd name="connsiteX3" fmla="*/ 2881632 w 3368934"/>
                <a:gd name="connsiteY3" fmla="*/ 388490 h 410854"/>
                <a:gd name="connsiteX4" fmla="*/ 3367346 w 3368934"/>
                <a:gd name="connsiteY4" fmla="*/ 0 h 410854"/>
                <a:gd name="connsiteX0" fmla="*/ 0 w 3368934"/>
                <a:gd name="connsiteY0" fmla="*/ 162086 h 410854"/>
                <a:gd name="connsiteX1" fmla="*/ 1206735 w 3368934"/>
                <a:gd name="connsiteY1" fmla="*/ 155760 h 410854"/>
                <a:gd name="connsiteX2" fmla="*/ 1923120 w 3368934"/>
                <a:gd name="connsiteY2" fmla="*/ 285117 h 410854"/>
                <a:gd name="connsiteX3" fmla="*/ 2314208 w 3368934"/>
                <a:gd name="connsiteY3" fmla="*/ 174368 h 410854"/>
                <a:gd name="connsiteX4" fmla="*/ 2881632 w 3368934"/>
                <a:gd name="connsiteY4" fmla="*/ 388490 h 410854"/>
                <a:gd name="connsiteX5" fmla="*/ 3367346 w 3368934"/>
                <a:gd name="connsiteY5" fmla="*/ 0 h 410854"/>
                <a:gd name="connsiteX0" fmla="*/ 0 w 3368934"/>
                <a:gd name="connsiteY0" fmla="*/ 162086 h 410854"/>
                <a:gd name="connsiteX1" fmla="*/ 1271448 w 3368934"/>
                <a:gd name="connsiteY1" fmla="*/ 30270 h 410854"/>
                <a:gd name="connsiteX2" fmla="*/ 1923120 w 3368934"/>
                <a:gd name="connsiteY2" fmla="*/ 285117 h 410854"/>
                <a:gd name="connsiteX3" fmla="*/ 2314208 w 3368934"/>
                <a:gd name="connsiteY3" fmla="*/ 174368 h 410854"/>
                <a:gd name="connsiteX4" fmla="*/ 2881632 w 3368934"/>
                <a:gd name="connsiteY4" fmla="*/ 388490 h 410854"/>
                <a:gd name="connsiteX5" fmla="*/ 3367346 w 3368934"/>
                <a:gd name="connsiteY5" fmla="*/ 0 h 410854"/>
                <a:gd name="connsiteX0" fmla="*/ 0 w 2651693"/>
                <a:gd name="connsiteY0" fmla="*/ 298984 h 410854"/>
                <a:gd name="connsiteX1" fmla="*/ 554207 w 2651693"/>
                <a:gd name="connsiteY1" fmla="*/ 30270 h 410854"/>
                <a:gd name="connsiteX2" fmla="*/ 1205879 w 2651693"/>
                <a:gd name="connsiteY2" fmla="*/ 285117 h 410854"/>
                <a:gd name="connsiteX3" fmla="*/ 1596967 w 2651693"/>
                <a:gd name="connsiteY3" fmla="*/ 174368 h 410854"/>
                <a:gd name="connsiteX4" fmla="*/ 2164391 w 2651693"/>
                <a:gd name="connsiteY4" fmla="*/ 388490 h 410854"/>
                <a:gd name="connsiteX5" fmla="*/ 2650105 w 2651693"/>
                <a:gd name="connsiteY5" fmla="*/ 0 h 41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1693" h="410854">
                  <a:moveTo>
                    <a:pt x="0" y="298984"/>
                  </a:moveTo>
                  <a:cubicBezTo>
                    <a:pt x="201122" y="297930"/>
                    <a:pt x="233687" y="9765"/>
                    <a:pt x="554207" y="30270"/>
                  </a:cubicBezTo>
                  <a:cubicBezTo>
                    <a:pt x="874727" y="50775"/>
                    <a:pt x="1032086" y="261101"/>
                    <a:pt x="1205879" y="285117"/>
                  </a:cubicBezTo>
                  <a:cubicBezTo>
                    <a:pt x="1379672" y="309133"/>
                    <a:pt x="1437215" y="157139"/>
                    <a:pt x="1596967" y="174368"/>
                  </a:cubicBezTo>
                  <a:cubicBezTo>
                    <a:pt x="1756719" y="191597"/>
                    <a:pt x="2039983" y="494237"/>
                    <a:pt x="2164391" y="388490"/>
                  </a:cubicBezTo>
                  <a:cubicBezTo>
                    <a:pt x="2288799" y="282743"/>
                    <a:pt x="2679651" y="231710"/>
                    <a:pt x="2650105" y="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AE0BDA8D-7F0D-4D3D-13E5-A72357CC84E0}"/>
                </a:ext>
              </a:extLst>
            </p:cNvPr>
            <p:cNvSpPr/>
            <p:nvPr/>
          </p:nvSpPr>
          <p:spPr>
            <a:xfrm>
              <a:off x="2124945" y="2130543"/>
              <a:ext cx="1248945" cy="182951"/>
            </a:xfrm>
            <a:custGeom>
              <a:avLst/>
              <a:gdLst>
                <a:gd name="connsiteX0" fmla="*/ 0 w 3123650"/>
                <a:gd name="connsiteY0" fmla="*/ 400124 h 1131183"/>
                <a:gd name="connsiteX1" fmla="*/ 1362269 w 3123650"/>
                <a:gd name="connsiteY1" fmla="*/ 26900 h 1131183"/>
                <a:gd name="connsiteX2" fmla="*/ 2351314 w 3123650"/>
                <a:gd name="connsiteY2" fmla="*/ 1053267 h 1131183"/>
                <a:gd name="connsiteX3" fmla="*/ 3032448 w 3123650"/>
                <a:gd name="connsiteY3" fmla="*/ 987953 h 1131183"/>
                <a:gd name="connsiteX4" fmla="*/ 3097763 w 3123650"/>
                <a:gd name="connsiteY4" fmla="*/ 418785 h 1131183"/>
                <a:gd name="connsiteX0" fmla="*/ 0 w 3123650"/>
                <a:gd name="connsiteY0" fmla="*/ 397036 h 1092669"/>
                <a:gd name="connsiteX1" fmla="*/ 1362269 w 3123650"/>
                <a:gd name="connsiteY1" fmla="*/ 23812 h 1092669"/>
                <a:gd name="connsiteX2" fmla="*/ 2362744 w 3123650"/>
                <a:gd name="connsiteY2" fmla="*/ 996839 h 1092669"/>
                <a:gd name="connsiteX3" fmla="*/ 3032448 w 3123650"/>
                <a:gd name="connsiteY3" fmla="*/ 984865 h 1092669"/>
                <a:gd name="connsiteX4" fmla="*/ 3097763 w 3123650"/>
                <a:gd name="connsiteY4" fmla="*/ 415697 h 1092669"/>
                <a:gd name="connsiteX0" fmla="*/ 0 w 3110467"/>
                <a:gd name="connsiteY0" fmla="*/ 397036 h 1075022"/>
                <a:gd name="connsiteX1" fmla="*/ 1362269 w 3110467"/>
                <a:gd name="connsiteY1" fmla="*/ 23812 h 1075022"/>
                <a:gd name="connsiteX2" fmla="*/ 2362744 w 3110467"/>
                <a:gd name="connsiteY2" fmla="*/ 996839 h 1075022"/>
                <a:gd name="connsiteX3" fmla="*/ 2986728 w 3110467"/>
                <a:gd name="connsiteY3" fmla="*/ 942955 h 1075022"/>
                <a:gd name="connsiteX4" fmla="*/ 3097763 w 3110467"/>
                <a:gd name="connsiteY4" fmla="*/ 415697 h 1075022"/>
                <a:gd name="connsiteX0" fmla="*/ 0 w 3067596"/>
                <a:gd name="connsiteY0" fmla="*/ 397036 h 1075022"/>
                <a:gd name="connsiteX1" fmla="*/ 1362269 w 3067596"/>
                <a:gd name="connsiteY1" fmla="*/ 23812 h 1075022"/>
                <a:gd name="connsiteX2" fmla="*/ 2362744 w 3067596"/>
                <a:gd name="connsiteY2" fmla="*/ 996839 h 1075022"/>
                <a:gd name="connsiteX3" fmla="*/ 2986728 w 3067596"/>
                <a:gd name="connsiteY3" fmla="*/ 942955 h 1075022"/>
                <a:gd name="connsiteX4" fmla="*/ 3032993 w 3067596"/>
                <a:gd name="connsiteY4" fmla="*/ 354737 h 1075022"/>
                <a:gd name="connsiteX0" fmla="*/ 0 w 3040280"/>
                <a:gd name="connsiteY0" fmla="*/ 397036 h 1059549"/>
                <a:gd name="connsiteX1" fmla="*/ 1362269 w 3040280"/>
                <a:gd name="connsiteY1" fmla="*/ 23812 h 1059549"/>
                <a:gd name="connsiteX2" fmla="*/ 2362744 w 3040280"/>
                <a:gd name="connsiteY2" fmla="*/ 996839 h 1059549"/>
                <a:gd name="connsiteX3" fmla="*/ 2876238 w 3040280"/>
                <a:gd name="connsiteY3" fmla="*/ 897235 h 1059549"/>
                <a:gd name="connsiteX4" fmla="*/ 3032993 w 3040280"/>
                <a:gd name="connsiteY4" fmla="*/ 354737 h 1059549"/>
                <a:gd name="connsiteX0" fmla="*/ 0 w 3368913"/>
                <a:gd name="connsiteY0" fmla="*/ 397036 h 1059549"/>
                <a:gd name="connsiteX1" fmla="*/ 1362269 w 3368913"/>
                <a:gd name="connsiteY1" fmla="*/ 23812 h 1059549"/>
                <a:gd name="connsiteX2" fmla="*/ 2362744 w 3368913"/>
                <a:gd name="connsiteY2" fmla="*/ 996839 h 1059549"/>
                <a:gd name="connsiteX3" fmla="*/ 2876238 w 3368913"/>
                <a:gd name="connsiteY3" fmla="*/ 897235 h 1059549"/>
                <a:gd name="connsiteX4" fmla="*/ 3367346 w 3368913"/>
                <a:gd name="connsiteY4" fmla="*/ 234950 h 1059549"/>
                <a:gd name="connsiteX0" fmla="*/ 0 w 3368934"/>
                <a:gd name="connsiteY0" fmla="*/ 397036 h 1013885"/>
                <a:gd name="connsiteX1" fmla="*/ 1362269 w 3368934"/>
                <a:gd name="connsiteY1" fmla="*/ 23812 h 1013885"/>
                <a:gd name="connsiteX2" fmla="*/ 2362744 w 3368934"/>
                <a:gd name="connsiteY2" fmla="*/ 996839 h 1013885"/>
                <a:gd name="connsiteX3" fmla="*/ 2881632 w 3368934"/>
                <a:gd name="connsiteY3" fmla="*/ 623440 h 1013885"/>
                <a:gd name="connsiteX4" fmla="*/ 3367346 w 3368934"/>
                <a:gd name="connsiteY4" fmla="*/ 234950 h 1013885"/>
                <a:gd name="connsiteX0" fmla="*/ 0 w 3368934"/>
                <a:gd name="connsiteY0" fmla="*/ 373247 h 627724"/>
                <a:gd name="connsiteX1" fmla="*/ 1362269 w 3368934"/>
                <a:gd name="connsiteY1" fmla="*/ 23 h 627724"/>
                <a:gd name="connsiteX2" fmla="*/ 2314208 w 3368934"/>
                <a:gd name="connsiteY2" fmla="*/ 385529 h 627724"/>
                <a:gd name="connsiteX3" fmla="*/ 2881632 w 3368934"/>
                <a:gd name="connsiteY3" fmla="*/ 599651 h 627724"/>
                <a:gd name="connsiteX4" fmla="*/ 3367346 w 3368934"/>
                <a:gd name="connsiteY4" fmla="*/ 211161 h 627724"/>
                <a:gd name="connsiteX0" fmla="*/ 0 w 3368934"/>
                <a:gd name="connsiteY0" fmla="*/ 162086 h 410854"/>
                <a:gd name="connsiteX1" fmla="*/ 1923120 w 3368934"/>
                <a:gd name="connsiteY1" fmla="*/ 285117 h 410854"/>
                <a:gd name="connsiteX2" fmla="*/ 2314208 w 3368934"/>
                <a:gd name="connsiteY2" fmla="*/ 174368 h 410854"/>
                <a:gd name="connsiteX3" fmla="*/ 2881632 w 3368934"/>
                <a:gd name="connsiteY3" fmla="*/ 388490 h 410854"/>
                <a:gd name="connsiteX4" fmla="*/ 3367346 w 3368934"/>
                <a:gd name="connsiteY4" fmla="*/ 0 h 410854"/>
                <a:gd name="connsiteX0" fmla="*/ 0 w 3368934"/>
                <a:gd name="connsiteY0" fmla="*/ 162086 h 410854"/>
                <a:gd name="connsiteX1" fmla="*/ 1206735 w 3368934"/>
                <a:gd name="connsiteY1" fmla="*/ 155760 h 410854"/>
                <a:gd name="connsiteX2" fmla="*/ 1923120 w 3368934"/>
                <a:gd name="connsiteY2" fmla="*/ 285117 h 410854"/>
                <a:gd name="connsiteX3" fmla="*/ 2314208 w 3368934"/>
                <a:gd name="connsiteY3" fmla="*/ 174368 h 410854"/>
                <a:gd name="connsiteX4" fmla="*/ 2881632 w 3368934"/>
                <a:gd name="connsiteY4" fmla="*/ 388490 h 410854"/>
                <a:gd name="connsiteX5" fmla="*/ 3367346 w 3368934"/>
                <a:gd name="connsiteY5" fmla="*/ 0 h 410854"/>
                <a:gd name="connsiteX0" fmla="*/ 0 w 3368934"/>
                <a:gd name="connsiteY0" fmla="*/ 162086 h 410854"/>
                <a:gd name="connsiteX1" fmla="*/ 1271448 w 3368934"/>
                <a:gd name="connsiteY1" fmla="*/ 30270 h 410854"/>
                <a:gd name="connsiteX2" fmla="*/ 1923120 w 3368934"/>
                <a:gd name="connsiteY2" fmla="*/ 285117 h 410854"/>
                <a:gd name="connsiteX3" fmla="*/ 2314208 w 3368934"/>
                <a:gd name="connsiteY3" fmla="*/ 174368 h 410854"/>
                <a:gd name="connsiteX4" fmla="*/ 2881632 w 3368934"/>
                <a:gd name="connsiteY4" fmla="*/ 388490 h 410854"/>
                <a:gd name="connsiteX5" fmla="*/ 3367346 w 3368934"/>
                <a:gd name="connsiteY5" fmla="*/ 0 h 410854"/>
                <a:gd name="connsiteX0" fmla="*/ 0 w 2651693"/>
                <a:gd name="connsiteY0" fmla="*/ 298984 h 410854"/>
                <a:gd name="connsiteX1" fmla="*/ 554207 w 2651693"/>
                <a:gd name="connsiteY1" fmla="*/ 30270 h 410854"/>
                <a:gd name="connsiteX2" fmla="*/ 1205879 w 2651693"/>
                <a:gd name="connsiteY2" fmla="*/ 285117 h 410854"/>
                <a:gd name="connsiteX3" fmla="*/ 1596967 w 2651693"/>
                <a:gd name="connsiteY3" fmla="*/ 174368 h 410854"/>
                <a:gd name="connsiteX4" fmla="*/ 2164391 w 2651693"/>
                <a:gd name="connsiteY4" fmla="*/ 388490 h 410854"/>
                <a:gd name="connsiteX5" fmla="*/ 2650105 w 2651693"/>
                <a:gd name="connsiteY5" fmla="*/ 0 h 41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1693" h="410854">
                  <a:moveTo>
                    <a:pt x="0" y="298984"/>
                  </a:moveTo>
                  <a:cubicBezTo>
                    <a:pt x="201122" y="297930"/>
                    <a:pt x="233687" y="9765"/>
                    <a:pt x="554207" y="30270"/>
                  </a:cubicBezTo>
                  <a:cubicBezTo>
                    <a:pt x="874727" y="50775"/>
                    <a:pt x="1032086" y="261101"/>
                    <a:pt x="1205879" y="285117"/>
                  </a:cubicBezTo>
                  <a:cubicBezTo>
                    <a:pt x="1379672" y="309133"/>
                    <a:pt x="1437215" y="157139"/>
                    <a:pt x="1596967" y="174368"/>
                  </a:cubicBezTo>
                  <a:cubicBezTo>
                    <a:pt x="1756719" y="191597"/>
                    <a:pt x="2039983" y="494237"/>
                    <a:pt x="2164391" y="388490"/>
                  </a:cubicBezTo>
                  <a:cubicBezTo>
                    <a:pt x="2288799" y="282743"/>
                    <a:pt x="2679651" y="231710"/>
                    <a:pt x="2650105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45E8AA84-47E6-AD72-D509-FE04446C03BB}"/>
              </a:ext>
            </a:extLst>
          </p:cNvPr>
          <p:cNvCxnSpPr>
            <a:cxnSpLocks/>
          </p:cNvCxnSpPr>
          <p:nvPr/>
        </p:nvCxnSpPr>
        <p:spPr>
          <a:xfrm flipH="1" flipV="1">
            <a:off x="4685206" y="2558086"/>
            <a:ext cx="1186260" cy="1351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22">
            <a:extLst>
              <a:ext uri="{FF2B5EF4-FFF2-40B4-BE49-F238E27FC236}">
                <a16:creationId xmlns:a16="http://schemas.microsoft.com/office/drawing/2014/main" id="{22513F87-C383-82A9-AA8B-BD021ED2E2E3}"/>
              </a:ext>
            </a:extLst>
          </p:cNvPr>
          <p:cNvCxnSpPr>
            <a:cxnSpLocks/>
          </p:cNvCxnSpPr>
          <p:nvPr/>
        </p:nvCxnSpPr>
        <p:spPr>
          <a:xfrm flipH="1" flipV="1">
            <a:off x="4812404" y="2452889"/>
            <a:ext cx="1196454" cy="904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22">
            <a:extLst>
              <a:ext uri="{FF2B5EF4-FFF2-40B4-BE49-F238E27FC236}">
                <a16:creationId xmlns:a16="http://schemas.microsoft.com/office/drawing/2014/main" id="{34C2EDBF-7C04-95FD-1E21-D6332D72EECC}"/>
              </a:ext>
            </a:extLst>
          </p:cNvPr>
          <p:cNvCxnSpPr>
            <a:cxnSpLocks/>
          </p:cNvCxnSpPr>
          <p:nvPr/>
        </p:nvCxnSpPr>
        <p:spPr>
          <a:xfrm flipH="1" flipV="1">
            <a:off x="4814950" y="2355840"/>
            <a:ext cx="1344488" cy="27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FCB359F-BC70-9DD1-8512-EB8DA7C9B97E}"/>
              </a:ext>
            </a:extLst>
          </p:cNvPr>
          <p:cNvCxnSpPr/>
          <p:nvPr/>
        </p:nvCxnSpPr>
        <p:spPr>
          <a:xfrm>
            <a:off x="6618268" y="2072759"/>
            <a:ext cx="317166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835A7508-B55B-FAB8-5B23-A1D119457DDE}"/>
              </a:ext>
            </a:extLst>
          </p:cNvPr>
          <p:cNvGrpSpPr/>
          <p:nvPr/>
        </p:nvGrpSpPr>
        <p:grpSpPr>
          <a:xfrm>
            <a:off x="4069151" y="3180023"/>
            <a:ext cx="7901898" cy="3642652"/>
            <a:chOff x="4129841" y="3098716"/>
            <a:chExt cx="7901898" cy="3642652"/>
          </a:xfrm>
        </p:grpSpPr>
        <p:sp>
          <p:nvSpPr>
            <p:cNvPr id="10" name="Espace réservé du numéro de diapositive 5">
              <a:extLst>
                <a:ext uri="{FF2B5EF4-FFF2-40B4-BE49-F238E27FC236}">
                  <a16:creationId xmlns:a16="http://schemas.microsoft.com/office/drawing/2014/main" id="{C5AC8689-CD99-4518-3C99-A3BE81EE4B21}"/>
                </a:ext>
              </a:extLst>
            </p:cNvPr>
            <p:cNvSpPr txBox="1">
              <a:spLocks/>
            </p:cNvSpPr>
            <p:nvPr/>
          </p:nvSpPr>
          <p:spPr>
            <a:xfrm>
              <a:off x="11659891" y="6376243"/>
              <a:ext cx="371848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r" defTabSz="914400" rtl="0" eaLnBrk="1" latinLnBrk="0" hangingPunct="1">
                <a:defRPr sz="16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B17E917E-CC38-4C11-BE05-D02DD828F9F3}" type="slidenum">
                <a:rPr lang="fr-FR" smtClean="0"/>
                <a:pPr/>
                <a:t>3</a:t>
              </a:fld>
              <a:endParaRPr lang="fr-FR" dirty="0"/>
            </a:p>
          </p:txBody>
        </p:sp>
        <p:pic>
          <p:nvPicPr>
            <p:cNvPr id="11" name="Picture 6" descr="What is a fold in geology? - Quora">
              <a:extLst>
                <a:ext uri="{FF2B5EF4-FFF2-40B4-BE49-F238E27FC236}">
                  <a16:creationId xmlns:a16="http://schemas.microsoft.com/office/drawing/2014/main" id="{86D84A88-361A-4113-9E74-A6327591D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841" y="4249689"/>
              <a:ext cx="3466552" cy="2309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57,212 Faults Images, Stock Photos &amp; Vectors | Shutterstock">
              <a:extLst>
                <a:ext uri="{FF2B5EF4-FFF2-40B4-BE49-F238E27FC236}">
                  <a16:creationId xmlns:a16="http://schemas.microsoft.com/office/drawing/2014/main" id="{FF58AF12-BB24-D2CF-BA81-6247E6E5A0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42"/>
            <a:stretch/>
          </p:blipFill>
          <p:spPr bwMode="auto">
            <a:xfrm>
              <a:off x="8237815" y="3910588"/>
              <a:ext cx="3714750" cy="234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8C1AED2-FB72-8635-67F8-9EAFB6CAADE7}"/>
                </a:ext>
              </a:extLst>
            </p:cNvPr>
            <p:cNvCxnSpPr>
              <a:cxnSpLocks/>
            </p:cNvCxnSpPr>
            <p:nvPr/>
          </p:nvCxnSpPr>
          <p:spPr>
            <a:xfrm>
              <a:off x="9850623" y="5169159"/>
              <a:ext cx="2113591" cy="441649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6616A8E-96EA-1480-CD9F-8A3D92E68141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>
              <a:off x="9694506" y="4637104"/>
              <a:ext cx="2258059" cy="44506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35D0AF84-7F16-AAE7-1407-5DC7103A9E90}"/>
                </a:ext>
              </a:extLst>
            </p:cNvPr>
            <p:cNvCxnSpPr>
              <a:cxnSpLocks/>
            </p:cNvCxnSpPr>
            <p:nvPr/>
          </p:nvCxnSpPr>
          <p:spPr>
            <a:xfrm>
              <a:off x="8237815" y="3932177"/>
              <a:ext cx="1085851" cy="203708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347886E9-9A93-072A-ED57-A5C59E72AF27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35" y="4295725"/>
              <a:ext cx="1331181" cy="24828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4754A73F-16C1-969D-E9CA-75561C78FC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05257" y="3932177"/>
              <a:ext cx="757601" cy="216262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78F9E3C7-E741-F1F3-68B3-63A9EAB966E9}"/>
                </a:ext>
              </a:extLst>
            </p:cNvPr>
            <p:cNvSpPr/>
            <p:nvPr/>
          </p:nvSpPr>
          <p:spPr>
            <a:xfrm>
              <a:off x="4198775" y="4772122"/>
              <a:ext cx="3040280" cy="1059549"/>
            </a:xfrm>
            <a:custGeom>
              <a:avLst/>
              <a:gdLst>
                <a:gd name="connsiteX0" fmla="*/ 0 w 3123650"/>
                <a:gd name="connsiteY0" fmla="*/ 400124 h 1131183"/>
                <a:gd name="connsiteX1" fmla="*/ 1362269 w 3123650"/>
                <a:gd name="connsiteY1" fmla="*/ 26900 h 1131183"/>
                <a:gd name="connsiteX2" fmla="*/ 2351314 w 3123650"/>
                <a:gd name="connsiteY2" fmla="*/ 1053267 h 1131183"/>
                <a:gd name="connsiteX3" fmla="*/ 3032448 w 3123650"/>
                <a:gd name="connsiteY3" fmla="*/ 987953 h 1131183"/>
                <a:gd name="connsiteX4" fmla="*/ 3097763 w 3123650"/>
                <a:gd name="connsiteY4" fmla="*/ 418785 h 1131183"/>
                <a:gd name="connsiteX0" fmla="*/ 0 w 3123650"/>
                <a:gd name="connsiteY0" fmla="*/ 397036 h 1092669"/>
                <a:gd name="connsiteX1" fmla="*/ 1362269 w 3123650"/>
                <a:gd name="connsiteY1" fmla="*/ 23812 h 1092669"/>
                <a:gd name="connsiteX2" fmla="*/ 2362744 w 3123650"/>
                <a:gd name="connsiteY2" fmla="*/ 996839 h 1092669"/>
                <a:gd name="connsiteX3" fmla="*/ 3032448 w 3123650"/>
                <a:gd name="connsiteY3" fmla="*/ 984865 h 1092669"/>
                <a:gd name="connsiteX4" fmla="*/ 3097763 w 3123650"/>
                <a:gd name="connsiteY4" fmla="*/ 415697 h 1092669"/>
                <a:gd name="connsiteX0" fmla="*/ 0 w 3110467"/>
                <a:gd name="connsiteY0" fmla="*/ 397036 h 1075022"/>
                <a:gd name="connsiteX1" fmla="*/ 1362269 w 3110467"/>
                <a:gd name="connsiteY1" fmla="*/ 23812 h 1075022"/>
                <a:gd name="connsiteX2" fmla="*/ 2362744 w 3110467"/>
                <a:gd name="connsiteY2" fmla="*/ 996839 h 1075022"/>
                <a:gd name="connsiteX3" fmla="*/ 2986728 w 3110467"/>
                <a:gd name="connsiteY3" fmla="*/ 942955 h 1075022"/>
                <a:gd name="connsiteX4" fmla="*/ 3097763 w 3110467"/>
                <a:gd name="connsiteY4" fmla="*/ 415697 h 1075022"/>
                <a:gd name="connsiteX0" fmla="*/ 0 w 3067596"/>
                <a:gd name="connsiteY0" fmla="*/ 397036 h 1075022"/>
                <a:gd name="connsiteX1" fmla="*/ 1362269 w 3067596"/>
                <a:gd name="connsiteY1" fmla="*/ 23812 h 1075022"/>
                <a:gd name="connsiteX2" fmla="*/ 2362744 w 3067596"/>
                <a:gd name="connsiteY2" fmla="*/ 996839 h 1075022"/>
                <a:gd name="connsiteX3" fmla="*/ 2986728 w 3067596"/>
                <a:gd name="connsiteY3" fmla="*/ 942955 h 1075022"/>
                <a:gd name="connsiteX4" fmla="*/ 3032993 w 3067596"/>
                <a:gd name="connsiteY4" fmla="*/ 354737 h 1075022"/>
                <a:gd name="connsiteX0" fmla="*/ 0 w 3040280"/>
                <a:gd name="connsiteY0" fmla="*/ 397036 h 1059549"/>
                <a:gd name="connsiteX1" fmla="*/ 1362269 w 3040280"/>
                <a:gd name="connsiteY1" fmla="*/ 23812 h 1059549"/>
                <a:gd name="connsiteX2" fmla="*/ 2362744 w 3040280"/>
                <a:gd name="connsiteY2" fmla="*/ 996839 h 1059549"/>
                <a:gd name="connsiteX3" fmla="*/ 2876238 w 3040280"/>
                <a:gd name="connsiteY3" fmla="*/ 897235 h 1059549"/>
                <a:gd name="connsiteX4" fmla="*/ 3032993 w 3040280"/>
                <a:gd name="connsiteY4" fmla="*/ 354737 h 10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280" h="1059549">
                  <a:moveTo>
                    <a:pt x="0" y="397036"/>
                  </a:moveTo>
                  <a:cubicBezTo>
                    <a:pt x="485191" y="155995"/>
                    <a:pt x="968478" y="-76155"/>
                    <a:pt x="1362269" y="23812"/>
                  </a:cubicBezTo>
                  <a:cubicBezTo>
                    <a:pt x="1756060" y="123779"/>
                    <a:pt x="2110416" y="851269"/>
                    <a:pt x="2362744" y="996839"/>
                  </a:cubicBezTo>
                  <a:cubicBezTo>
                    <a:pt x="2615072" y="1142409"/>
                    <a:pt x="2751830" y="1002982"/>
                    <a:pt x="2876238" y="897235"/>
                  </a:cubicBezTo>
                  <a:cubicBezTo>
                    <a:pt x="3000646" y="791488"/>
                    <a:pt x="3062539" y="586447"/>
                    <a:pt x="3032993" y="354737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F6BDB89B-2A9C-CBFF-F01A-BA90910EA1D1}"/>
                </a:ext>
              </a:extLst>
            </p:cNvPr>
            <p:cNvSpPr/>
            <p:nvPr/>
          </p:nvSpPr>
          <p:spPr>
            <a:xfrm>
              <a:off x="4301292" y="5320625"/>
              <a:ext cx="3217783" cy="837501"/>
            </a:xfrm>
            <a:custGeom>
              <a:avLst/>
              <a:gdLst>
                <a:gd name="connsiteX0" fmla="*/ 0 w 3123650"/>
                <a:gd name="connsiteY0" fmla="*/ 400124 h 1131183"/>
                <a:gd name="connsiteX1" fmla="*/ 1362269 w 3123650"/>
                <a:gd name="connsiteY1" fmla="*/ 26900 h 1131183"/>
                <a:gd name="connsiteX2" fmla="*/ 2351314 w 3123650"/>
                <a:gd name="connsiteY2" fmla="*/ 1053267 h 1131183"/>
                <a:gd name="connsiteX3" fmla="*/ 3032448 w 3123650"/>
                <a:gd name="connsiteY3" fmla="*/ 987953 h 1131183"/>
                <a:gd name="connsiteX4" fmla="*/ 3097763 w 3123650"/>
                <a:gd name="connsiteY4" fmla="*/ 418785 h 1131183"/>
                <a:gd name="connsiteX0" fmla="*/ 0 w 3123650"/>
                <a:gd name="connsiteY0" fmla="*/ 381988 h 997236"/>
                <a:gd name="connsiteX1" fmla="*/ 1362269 w 3123650"/>
                <a:gd name="connsiteY1" fmla="*/ 8764 h 997236"/>
                <a:gd name="connsiteX2" fmla="*/ 2252254 w 3123650"/>
                <a:gd name="connsiteY2" fmla="*/ 692231 h 997236"/>
                <a:gd name="connsiteX3" fmla="*/ 3032448 w 3123650"/>
                <a:gd name="connsiteY3" fmla="*/ 969817 h 997236"/>
                <a:gd name="connsiteX4" fmla="*/ 3097763 w 3123650"/>
                <a:gd name="connsiteY4" fmla="*/ 400649 h 997236"/>
                <a:gd name="connsiteX0" fmla="*/ 0 w 3100928"/>
                <a:gd name="connsiteY0" fmla="*/ 381988 h 778592"/>
                <a:gd name="connsiteX1" fmla="*/ 1362269 w 3100928"/>
                <a:gd name="connsiteY1" fmla="*/ 8764 h 778592"/>
                <a:gd name="connsiteX2" fmla="*/ 2252254 w 3100928"/>
                <a:gd name="connsiteY2" fmla="*/ 692231 h 778592"/>
                <a:gd name="connsiteX3" fmla="*/ 2819088 w 3100928"/>
                <a:gd name="connsiteY3" fmla="*/ 699307 h 778592"/>
                <a:gd name="connsiteX4" fmla="*/ 3097763 w 3100928"/>
                <a:gd name="connsiteY4" fmla="*/ 400649 h 778592"/>
                <a:gd name="connsiteX0" fmla="*/ 0 w 3225469"/>
                <a:gd name="connsiteY0" fmla="*/ 381988 h 778592"/>
                <a:gd name="connsiteX1" fmla="*/ 1362269 w 3225469"/>
                <a:gd name="connsiteY1" fmla="*/ 8764 h 778592"/>
                <a:gd name="connsiteX2" fmla="*/ 2252254 w 3225469"/>
                <a:gd name="connsiteY2" fmla="*/ 692231 h 778592"/>
                <a:gd name="connsiteX3" fmla="*/ 2819088 w 3225469"/>
                <a:gd name="connsiteY3" fmla="*/ 699307 h 778592"/>
                <a:gd name="connsiteX4" fmla="*/ 3223493 w 3225469"/>
                <a:gd name="connsiteY4" fmla="*/ 53939 h 778592"/>
                <a:gd name="connsiteX0" fmla="*/ 0 w 3217895"/>
                <a:gd name="connsiteY0" fmla="*/ 507119 h 903723"/>
                <a:gd name="connsiteX1" fmla="*/ 1362269 w 3217895"/>
                <a:gd name="connsiteY1" fmla="*/ 133895 h 903723"/>
                <a:gd name="connsiteX2" fmla="*/ 2252254 w 3217895"/>
                <a:gd name="connsiteY2" fmla="*/ 817362 h 903723"/>
                <a:gd name="connsiteX3" fmla="*/ 2819088 w 3217895"/>
                <a:gd name="connsiteY3" fmla="*/ 824438 h 903723"/>
                <a:gd name="connsiteX4" fmla="*/ 3215873 w 3217895"/>
                <a:gd name="connsiteY4" fmla="*/ 0 h 903723"/>
                <a:gd name="connsiteX0" fmla="*/ 0 w 3217783"/>
                <a:gd name="connsiteY0" fmla="*/ 507119 h 865914"/>
                <a:gd name="connsiteX1" fmla="*/ 1362269 w 3217783"/>
                <a:gd name="connsiteY1" fmla="*/ 133895 h 865914"/>
                <a:gd name="connsiteX2" fmla="*/ 2252254 w 3217783"/>
                <a:gd name="connsiteY2" fmla="*/ 817362 h 865914"/>
                <a:gd name="connsiteX3" fmla="*/ 2800038 w 3217783"/>
                <a:gd name="connsiteY3" fmla="*/ 740618 h 865914"/>
                <a:gd name="connsiteX4" fmla="*/ 3215873 w 3217783"/>
                <a:gd name="connsiteY4" fmla="*/ 0 h 865914"/>
                <a:gd name="connsiteX0" fmla="*/ 0 w 3217783"/>
                <a:gd name="connsiteY0" fmla="*/ 507119 h 837501"/>
                <a:gd name="connsiteX1" fmla="*/ 1362269 w 3217783"/>
                <a:gd name="connsiteY1" fmla="*/ 133895 h 837501"/>
                <a:gd name="connsiteX2" fmla="*/ 2259874 w 3217783"/>
                <a:gd name="connsiteY2" fmla="*/ 775452 h 837501"/>
                <a:gd name="connsiteX3" fmla="*/ 2800038 w 3217783"/>
                <a:gd name="connsiteY3" fmla="*/ 740618 h 837501"/>
                <a:gd name="connsiteX4" fmla="*/ 3215873 w 3217783"/>
                <a:gd name="connsiteY4" fmla="*/ 0 h 83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783" h="837501">
                  <a:moveTo>
                    <a:pt x="0" y="507119"/>
                  </a:moveTo>
                  <a:cubicBezTo>
                    <a:pt x="485191" y="266078"/>
                    <a:pt x="985623" y="89173"/>
                    <a:pt x="1362269" y="133895"/>
                  </a:cubicBezTo>
                  <a:cubicBezTo>
                    <a:pt x="1738915" y="178617"/>
                    <a:pt x="2020246" y="674332"/>
                    <a:pt x="2259874" y="775452"/>
                  </a:cubicBezTo>
                  <a:cubicBezTo>
                    <a:pt x="2499502" y="876572"/>
                    <a:pt x="2675630" y="846365"/>
                    <a:pt x="2800038" y="740618"/>
                  </a:cubicBezTo>
                  <a:cubicBezTo>
                    <a:pt x="2924446" y="634871"/>
                    <a:pt x="3245419" y="231710"/>
                    <a:pt x="3215873" y="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3" name="Straight Arrow Connector 22">
              <a:extLst>
                <a:ext uri="{FF2B5EF4-FFF2-40B4-BE49-F238E27FC236}">
                  <a16:creationId xmlns:a16="http://schemas.microsoft.com/office/drawing/2014/main" id="{07DB2FB3-1B9F-1EFC-0B9C-5A5286D923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9584" y="3098716"/>
              <a:ext cx="2388811" cy="1037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22">
              <a:extLst>
                <a:ext uri="{FF2B5EF4-FFF2-40B4-BE49-F238E27FC236}">
                  <a16:creationId xmlns:a16="http://schemas.microsoft.com/office/drawing/2014/main" id="{542FDF1F-E49A-FE03-26F3-2AEA76457748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8388395" y="3098716"/>
              <a:ext cx="1706795" cy="811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103" name="Picture 14" descr="Fichier:Question mark (black).svg — Wikipédia">
            <a:extLst>
              <a:ext uri="{FF2B5EF4-FFF2-40B4-BE49-F238E27FC236}">
                <a16:creationId xmlns:a16="http://schemas.microsoft.com/office/drawing/2014/main" id="{B5367434-7EB6-BC99-8406-59D4F0F8B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56" y="3256787"/>
            <a:ext cx="485800" cy="4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14" descr="Fichier:Question mark (black).svg — Wikipédia">
            <a:extLst>
              <a:ext uri="{FF2B5EF4-FFF2-40B4-BE49-F238E27FC236}">
                <a16:creationId xmlns:a16="http://schemas.microsoft.com/office/drawing/2014/main" id="{48A35786-F22B-8003-DB1F-38447F0C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438" y="2943200"/>
            <a:ext cx="485800" cy="4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14" descr="Fichier:Question mark (black).svg — Wikipédia">
            <a:extLst>
              <a:ext uri="{FF2B5EF4-FFF2-40B4-BE49-F238E27FC236}">
                <a16:creationId xmlns:a16="http://schemas.microsoft.com/office/drawing/2014/main" id="{B214844E-A611-8E6F-1661-CAEEFC5B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5" y="2971892"/>
            <a:ext cx="485800" cy="4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4" descr="Fichier:Question mark (black).svg — Wikipédia">
            <a:extLst>
              <a:ext uri="{FF2B5EF4-FFF2-40B4-BE49-F238E27FC236}">
                <a16:creationId xmlns:a16="http://schemas.microsoft.com/office/drawing/2014/main" id="{7C789CFA-9BBB-8E3F-1A83-66D02630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80" y="3180587"/>
            <a:ext cx="485800" cy="4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5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7 Geologic Time – An Introduction to Geology">
            <a:extLst>
              <a:ext uri="{FF2B5EF4-FFF2-40B4-BE49-F238E27FC236}">
                <a16:creationId xmlns:a16="http://schemas.microsoft.com/office/drawing/2014/main" id="{D3162978-CD8B-45CA-8D43-4036C9D5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9" y="2249859"/>
            <a:ext cx="4209958" cy="22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3D6ED-3F40-414B-B0BA-2AEA7242F0B8}"/>
              </a:ext>
            </a:extLst>
          </p:cNvPr>
          <p:cNvCxnSpPr>
            <a:cxnSpLocks/>
          </p:cNvCxnSpPr>
          <p:nvPr/>
        </p:nvCxnSpPr>
        <p:spPr>
          <a:xfrm flipH="1" flipV="1">
            <a:off x="5159896" y="3717032"/>
            <a:ext cx="3384376" cy="576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6536E-A877-4468-9DC5-9F03311A592E}"/>
              </a:ext>
            </a:extLst>
          </p:cNvPr>
          <p:cNvGrpSpPr/>
          <p:nvPr/>
        </p:nvGrpSpPr>
        <p:grpSpPr>
          <a:xfrm>
            <a:off x="6451116" y="3834489"/>
            <a:ext cx="4685444" cy="2748559"/>
            <a:chOff x="6451116" y="3834489"/>
            <a:chExt cx="4685444" cy="2748559"/>
          </a:xfrm>
        </p:grpSpPr>
        <p:pic>
          <p:nvPicPr>
            <p:cNvPr id="13" name="Picture 10" descr="Illinois State Geological Survey Oil Fields in Illinois | ISGS">
              <a:extLst>
                <a:ext uri="{FF2B5EF4-FFF2-40B4-BE49-F238E27FC236}">
                  <a16:creationId xmlns:a16="http://schemas.microsoft.com/office/drawing/2014/main" id="{4A9DCBDB-0A32-4525-90D6-C3C3D237C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320" y="3834489"/>
              <a:ext cx="2160240" cy="2748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D5023D-44DD-4DE9-B762-65A12776178D}"/>
                </a:ext>
              </a:extLst>
            </p:cNvPr>
            <p:cNvSpPr txBox="1"/>
            <p:nvPr/>
          </p:nvSpPr>
          <p:spPr>
            <a:xfrm>
              <a:off x="6451116" y="4767154"/>
              <a:ext cx="2326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Drilling</a:t>
              </a:r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exploration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CF7DFD8-7681-469A-A052-A66CF6EE77AA}"/>
              </a:ext>
            </a:extLst>
          </p:cNvPr>
          <p:cNvSpPr/>
          <p:nvPr/>
        </p:nvSpPr>
        <p:spPr>
          <a:xfrm flipH="1">
            <a:off x="7757120" y="1870897"/>
            <a:ext cx="157941" cy="163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0C23C-0DAB-4F6C-B442-7E912F7C3996}"/>
              </a:ext>
            </a:extLst>
          </p:cNvPr>
          <p:cNvGrpSpPr/>
          <p:nvPr/>
        </p:nvGrpSpPr>
        <p:grpSpPr>
          <a:xfrm>
            <a:off x="5293686" y="1014482"/>
            <a:ext cx="6704422" cy="2956178"/>
            <a:chOff x="5293686" y="1014482"/>
            <a:chExt cx="6704422" cy="2956178"/>
          </a:xfrm>
        </p:grpSpPr>
        <p:pic>
          <p:nvPicPr>
            <p:cNvPr id="3074" name="Picture 2" descr="Seismic Surveying – Innoseis">
              <a:extLst>
                <a:ext uri="{FF2B5EF4-FFF2-40B4-BE49-F238E27FC236}">
                  <a16:creationId xmlns:a16="http://schemas.microsoft.com/office/drawing/2014/main" id="{EC007451-5E3F-4DB7-A49B-9B226CB12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120" y="1014482"/>
              <a:ext cx="4240988" cy="2956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GTC Oilfield Services Pvt. Ltd.">
              <a:extLst>
                <a:ext uri="{FF2B5EF4-FFF2-40B4-BE49-F238E27FC236}">
                  <a16:creationId xmlns:a16="http://schemas.microsoft.com/office/drawing/2014/main" id="{D88E5C48-D811-41BD-B3AD-A1A070290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91"/>
            <a:stretch/>
          </p:blipFill>
          <p:spPr bwMode="auto">
            <a:xfrm>
              <a:off x="11007483" y="2760022"/>
              <a:ext cx="101983" cy="93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F2C3A9-15F3-4AE0-928D-F6A46F30E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3912" y="2838071"/>
              <a:ext cx="2453208" cy="710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" descr="GTC Oilfield Services Pvt. Ltd.">
              <a:extLst>
                <a:ext uri="{FF2B5EF4-FFF2-40B4-BE49-F238E27FC236}">
                  <a16:creationId xmlns:a16="http://schemas.microsoft.com/office/drawing/2014/main" id="{C0ADBE81-3E04-4491-A82C-CC7BB4752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6795">
              <a:off x="7803344" y="2587672"/>
              <a:ext cx="3280420" cy="933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C4653B-D4AC-4697-9412-CD3543245067}"/>
                </a:ext>
              </a:extLst>
            </p:cNvPr>
            <p:cNvSpPr txBox="1"/>
            <p:nvPr/>
          </p:nvSpPr>
          <p:spPr>
            <a:xfrm>
              <a:off x="5293686" y="1697767"/>
              <a:ext cx="2602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Geophysical</a:t>
              </a:r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exploration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7" name="Picture 2" descr="Geological Surface Background - Free image on Pixabay">
            <a:extLst>
              <a:ext uri="{FF2B5EF4-FFF2-40B4-BE49-F238E27FC236}">
                <a16:creationId xmlns:a16="http://schemas.microsoft.com/office/drawing/2014/main" id="{CA674AA4-EA06-4215-AC99-E774E1229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2"/>
          <a:stretch/>
        </p:blipFill>
        <p:spPr bwMode="auto">
          <a:xfrm>
            <a:off x="491347" y="1018052"/>
            <a:ext cx="4076637" cy="2913869"/>
          </a:xfrm>
          <a:prstGeom prst="rect">
            <a:avLst/>
          </a:prstGeom>
          <a:noFill/>
          <a:scene3d>
            <a:camera prst="isometricOffAxis1Top">
              <a:rot lat="19338473" lon="17060935" rev="470743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8C3AB941-8776-46FC-B831-312BC388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76" y="1018052"/>
            <a:ext cx="3983578" cy="2913869"/>
          </a:xfrm>
          <a:prstGeom prst="rect">
            <a:avLst/>
          </a:prstGeom>
          <a:noFill/>
          <a:scene3d>
            <a:camera prst="isometricOffAxis1Top">
              <a:rot lat="19338473" lon="17060935" rev="470743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40615C-01F9-4F7C-AD20-2060AA8C452D}"/>
              </a:ext>
            </a:extLst>
          </p:cNvPr>
          <p:cNvSpPr/>
          <p:nvPr/>
        </p:nvSpPr>
        <p:spPr>
          <a:xfrm>
            <a:off x="7680176" y="2438717"/>
            <a:ext cx="234885" cy="12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65C95-F83E-4F74-A671-B2C20E866744}"/>
              </a:ext>
            </a:extLst>
          </p:cNvPr>
          <p:cNvSpPr/>
          <p:nvPr/>
        </p:nvSpPr>
        <p:spPr>
          <a:xfrm>
            <a:off x="3985347" y="5664252"/>
            <a:ext cx="3392019" cy="76944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interpretation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57240CC-A031-DB76-4ABA-C349E7761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076B32B4-3401-CE58-03E9-D3448769FE6A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9607874-BF91-23FE-4A44-8612EDE9539A}"/>
              </a:ext>
            </a:extLst>
          </p:cNvPr>
          <p:cNvSpPr txBox="1">
            <a:spLocks/>
          </p:cNvSpPr>
          <p:nvPr/>
        </p:nvSpPr>
        <p:spPr>
          <a:xfrm>
            <a:off x="158535" y="26385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3D5A9C0-BB11-3124-985A-A6B9626630AA}"/>
              </a:ext>
            </a:extLst>
          </p:cNvPr>
          <p:cNvSpPr txBox="1"/>
          <p:nvPr/>
        </p:nvSpPr>
        <p:spPr>
          <a:xfrm>
            <a:off x="3850358" y="54250"/>
            <a:ext cx="483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/>
              <a:t>Subsurface data </a:t>
            </a:r>
          </a:p>
          <a:p>
            <a:pPr algn="ctr"/>
            <a:r>
              <a:rPr lang="fr-FR" sz="2400" b="1" u="sng" dirty="0"/>
              <a:t>&amp; information</a:t>
            </a:r>
            <a:endParaRPr lang="en-US" sz="240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A5C5DDE-17E1-B545-D7B8-C89A6B1821E0}"/>
              </a:ext>
            </a:extLst>
          </p:cNvPr>
          <p:cNvSpPr txBox="1">
            <a:spLocks/>
          </p:cNvSpPr>
          <p:nvPr/>
        </p:nvSpPr>
        <p:spPr>
          <a:xfrm>
            <a:off x="1470500" y="49599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Reminder</a:t>
            </a:r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1DB43A6F-3D27-57B9-93FF-8C271947F177}"/>
              </a:ext>
            </a:extLst>
          </p:cNvPr>
          <p:cNvSpPr/>
          <p:nvPr/>
        </p:nvSpPr>
        <p:spPr>
          <a:xfrm>
            <a:off x="2289059" y="2327788"/>
            <a:ext cx="1248945" cy="182951"/>
          </a:xfrm>
          <a:custGeom>
            <a:avLst/>
            <a:gdLst>
              <a:gd name="connsiteX0" fmla="*/ 0 w 3123650"/>
              <a:gd name="connsiteY0" fmla="*/ 400124 h 1131183"/>
              <a:gd name="connsiteX1" fmla="*/ 1362269 w 3123650"/>
              <a:gd name="connsiteY1" fmla="*/ 26900 h 1131183"/>
              <a:gd name="connsiteX2" fmla="*/ 2351314 w 3123650"/>
              <a:gd name="connsiteY2" fmla="*/ 1053267 h 1131183"/>
              <a:gd name="connsiteX3" fmla="*/ 3032448 w 3123650"/>
              <a:gd name="connsiteY3" fmla="*/ 987953 h 1131183"/>
              <a:gd name="connsiteX4" fmla="*/ 3097763 w 3123650"/>
              <a:gd name="connsiteY4" fmla="*/ 418785 h 1131183"/>
              <a:gd name="connsiteX0" fmla="*/ 0 w 3123650"/>
              <a:gd name="connsiteY0" fmla="*/ 397036 h 1092669"/>
              <a:gd name="connsiteX1" fmla="*/ 1362269 w 3123650"/>
              <a:gd name="connsiteY1" fmla="*/ 23812 h 1092669"/>
              <a:gd name="connsiteX2" fmla="*/ 2362744 w 3123650"/>
              <a:gd name="connsiteY2" fmla="*/ 996839 h 1092669"/>
              <a:gd name="connsiteX3" fmla="*/ 3032448 w 3123650"/>
              <a:gd name="connsiteY3" fmla="*/ 984865 h 1092669"/>
              <a:gd name="connsiteX4" fmla="*/ 3097763 w 3123650"/>
              <a:gd name="connsiteY4" fmla="*/ 415697 h 1092669"/>
              <a:gd name="connsiteX0" fmla="*/ 0 w 3110467"/>
              <a:gd name="connsiteY0" fmla="*/ 397036 h 1075022"/>
              <a:gd name="connsiteX1" fmla="*/ 1362269 w 3110467"/>
              <a:gd name="connsiteY1" fmla="*/ 23812 h 1075022"/>
              <a:gd name="connsiteX2" fmla="*/ 2362744 w 3110467"/>
              <a:gd name="connsiteY2" fmla="*/ 996839 h 1075022"/>
              <a:gd name="connsiteX3" fmla="*/ 2986728 w 3110467"/>
              <a:gd name="connsiteY3" fmla="*/ 942955 h 1075022"/>
              <a:gd name="connsiteX4" fmla="*/ 3097763 w 3110467"/>
              <a:gd name="connsiteY4" fmla="*/ 415697 h 1075022"/>
              <a:gd name="connsiteX0" fmla="*/ 0 w 3067596"/>
              <a:gd name="connsiteY0" fmla="*/ 397036 h 1075022"/>
              <a:gd name="connsiteX1" fmla="*/ 1362269 w 3067596"/>
              <a:gd name="connsiteY1" fmla="*/ 23812 h 1075022"/>
              <a:gd name="connsiteX2" fmla="*/ 2362744 w 3067596"/>
              <a:gd name="connsiteY2" fmla="*/ 996839 h 1075022"/>
              <a:gd name="connsiteX3" fmla="*/ 2986728 w 3067596"/>
              <a:gd name="connsiteY3" fmla="*/ 942955 h 1075022"/>
              <a:gd name="connsiteX4" fmla="*/ 3032993 w 3067596"/>
              <a:gd name="connsiteY4" fmla="*/ 354737 h 1075022"/>
              <a:gd name="connsiteX0" fmla="*/ 0 w 3040280"/>
              <a:gd name="connsiteY0" fmla="*/ 397036 h 1059549"/>
              <a:gd name="connsiteX1" fmla="*/ 1362269 w 3040280"/>
              <a:gd name="connsiteY1" fmla="*/ 23812 h 1059549"/>
              <a:gd name="connsiteX2" fmla="*/ 2362744 w 3040280"/>
              <a:gd name="connsiteY2" fmla="*/ 996839 h 1059549"/>
              <a:gd name="connsiteX3" fmla="*/ 2876238 w 3040280"/>
              <a:gd name="connsiteY3" fmla="*/ 897235 h 1059549"/>
              <a:gd name="connsiteX4" fmla="*/ 3032993 w 3040280"/>
              <a:gd name="connsiteY4" fmla="*/ 354737 h 1059549"/>
              <a:gd name="connsiteX0" fmla="*/ 0 w 3368913"/>
              <a:gd name="connsiteY0" fmla="*/ 397036 h 1059549"/>
              <a:gd name="connsiteX1" fmla="*/ 1362269 w 3368913"/>
              <a:gd name="connsiteY1" fmla="*/ 23812 h 1059549"/>
              <a:gd name="connsiteX2" fmla="*/ 2362744 w 3368913"/>
              <a:gd name="connsiteY2" fmla="*/ 996839 h 1059549"/>
              <a:gd name="connsiteX3" fmla="*/ 2876238 w 3368913"/>
              <a:gd name="connsiteY3" fmla="*/ 897235 h 1059549"/>
              <a:gd name="connsiteX4" fmla="*/ 3367346 w 3368913"/>
              <a:gd name="connsiteY4" fmla="*/ 234950 h 1059549"/>
              <a:gd name="connsiteX0" fmla="*/ 0 w 3368934"/>
              <a:gd name="connsiteY0" fmla="*/ 397036 h 1013885"/>
              <a:gd name="connsiteX1" fmla="*/ 1362269 w 3368934"/>
              <a:gd name="connsiteY1" fmla="*/ 23812 h 1013885"/>
              <a:gd name="connsiteX2" fmla="*/ 2362744 w 3368934"/>
              <a:gd name="connsiteY2" fmla="*/ 996839 h 1013885"/>
              <a:gd name="connsiteX3" fmla="*/ 2881632 w 3368934"/>
              <a:gd name="connsiteY3" fmla="*/ 623440 h 1013885"/>
              <a:gd name="connsiteX4" fmla="*/ 3367346 w 3368934"/>
              <a:gd name="connsiteY4" fmla="*/ 234950 h 1013885"/>
              <a:gd name="connsiteX0" fmla="*/ 0 w 3368934"/>
              <a:gd name="connsiteY0" fmla="*/ 373247 h 627724"/>
              <a:gd name="connsiteX1" fmla="*/ 1362269 w 3368934"/>
              <a:gd name="connsiteY1" fmla="*/ 23 h 627724"/>
              <a:gd name="connsiteX2" fmla="*/ 2314208 w 3368934"/>
              <a:gd name="connsiteY2" fmla="*/ 385529 h 627724"/>
              <a:gd name="connsiteX3" fmla="*/ 2881632 w 3368934"/>
              <a:gd name="connsiteY3" fmla="*/ 599651 h 627724"/>
              <a:gd name="connsiteX4" fmla="*/ 3367346 w 3368934"/>
              <a:gd name="connsiteY4" fmla="*/ 211161 h 627724"/>
              <a:gd name="connsiteX0" fmla="*/ 0 w 3368934"/>
              <a:gd name="connsiteY0" fmla="*/ 162086 h 410854"/>
              <a:gd name="connsiteX1" fmla="*/ 1923120 w 3368934"/>
              <a:gd name="connsiteY1" fmla="*/ 285117 h 410854"/>
              <a:gd name="connsiteX2" fmla="*/ 2314208 w 3368934"/>
              <a:gd name="connsiteY2" fmla="*/ 174368 h 410854"/>
              <a:gd name="connsiteX3" fmla="*/ 2881632 w 3368934"/>
              <a:gd name="connsiteY3" fmla="*/ 388490 h 410854"/>
              <a:gd name="connsiteX4" fmla="*/ 3367346 w 3368934"/>
              <a:gd name="connsiteY4" fmla="*/ 0 h 410854"/>
              <a:gd name="connsiteX0" fmla="*/ 0 w 3368934"/>
              <a:gd name="connsiteY0" fmla="*/ 162086 h 410854"/>
              <a:gd name="connsiteX1" fmla="*/ 1206735 w 3368934"/>
              <a:gd name="connsiteY1" fmla="*/ 155760 h 410854"/>
              <a:gd name="connsiteX2" fmla="*/ 1923120 w 3368934"/>
              <a:gd name="connsiteY2" fmla="*/ 285117 h 410854"/>
              <a:gd name="connsiteX3" fmla="*/ 2314208 w 3368934"/>
              <a:gd name="connsiteY3" fmla="*/ 174368 h 410854"/>
              <a:gd name="connsiteX4" fmla="*/ 2881632 w 3368934"/>
              <a:gd name="connsiteY4" fmla="*/ 388490 h 410854"/>
              <a:gd name="connsiteX5" fmla="*/ 3367346 w 3368934"/>
              <a:gd name="connsiteY5" fmla="*/ 0 h 410854"/>
              <a:gd name="connsiteX0" fmla="*/ 0 w 3368934"/>
              <a:gd name="connsiteY0" fmla="*/ 162086 h 410854"/>
              <a:gd name="connsiteX1" fmla="*/ 1271448 w 3368934"/>
              <a:gd name="connsiteY1" fmla="*/ 30270 h 410854"/>
              <a:gd name="connsiteX2" fmla="*/ 1923120 w 3368934"/>
              <a:gd name="connsiteY2" fmla="*/ 285117 h 410854"/>
              <a:gd name="connsiteX3" fmla="*/ 2314208 w 3368934"/>
              <a:gd name="connsiteY3" fmla="*/ 174368 h 410854"/>
              <a:gd name="connsiteX4" fmla="*/ 2881632 w 3368934"/>
              <a:gd name="connsiteY4" fmla="*/ 388490 h 410854"/>
              <a:gd name="connsiteX5" fmla="*/ 3367346 w 3368934"/>
              <a:gd name="connsiteY5" fmla="*/ 0 h 410854"/>
              <a:gd name="connsiteX0" fmla="*/ 0 w 2651693"/>
              <a:gd name="connsiteY0" fmla="*/ 298984 h 410854"/>
              <a:gd name="connsiteX1" fmla="*/ 554207 w 2651693"/>
              <a:gd name="connsiteY1" fmla="*/ 30270 h 410854"/>
              <a:gd name="connsiteX2" fmla="*/ 1205879 w 2651693"/>
              <a:gd name="connsiteY2" fmla="*/ 285117 h 410854"/>
              <a:gd name="connsiteX3" fmla="*/ 1596967 w 2651693"/>
              <a:gd name="connsiteY3" fmla="*/ 174368 h 410854"/>
              <a:gd name="connsiteX4" fmla="*/ 2164391 w 2651693"/>
              <a:gd name="connsiteY4" fmla="*/ 388490 h 410854"/>
              <a:gd name="connsiteX5" fmla="*/ 2650105 w 2651693"/>
              <a:gd name="connsiteY5" fmla="*/ 0 h 41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693" h="410854">
                <a:moveTo>
                  <a:pt x="0" y="298984"/>
                </a:moveTo>
                <a:cubicBezTo>
                  <a:pt x="201122" y="297930"/>
                  <a:pt x="233687" y="9765"/>
                  <a:pt x="554207" y="30270"/>
                </a:cubicBezTo>
                <a:cubicBezTo>
                  <a:pt x="874727" y="50775"/>
                  <a:pt x="1032086" y="261101"/>
                  <a:pt x="1205879" y="285117"/>
                </a:cubicBezTo>
                <a:cubicBezTo>
                  <a:pt x="1379672" y="309133"/>
                  <a:pt x="1437215" y="157139"/>
                  <a:pt x="1596967" y="174368"/>
                </a:cubicBezTo>
                <a:cubicBezTo>
                  <a:pt x="1756719" y="191597"/>
                  <a:pt x="2039983" y="494237"/>
                  <a:pt x="2164391" y="388490"/>
                </a:cubicBezTo>
                <a:cubicBezTo>
                  <a:pt x="2288799" y="282743"/>
                  <a:pt x="2679651" y="231710"/>
                  <a:pt x="2650105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84BB9B11-7C14-C4D2-6B27-3DE518E86F2A}"/>
              </a:ext>
            </a:extLst>
          </p:cNvPr>
          <p:cNvSpPr/>
          <p:nvPr/>
        </p:nvSpPr>
        <p:spPr>
          <a:xfrm>
            <a:off x="2208924" y="2167867"/>
            <a:ext cx="1248945" cy="182951"/>
          </a:xfrm>
          <a:custGeom>
            <a:avLst/>
            <a:gdLst>
              <a:gd name="connsiteX0" fmla="*/ 0 w 3123650"/>
              <a:gd name="connsiteY0" fmla="*/ 400124 h 1131183"/>
              <a:gd name="connsiteX1" fmla="*/ 1362269 w 3123650"/>
              <a:gd name="connsiteY1" fmla="*/ 26900 h 1131183"/>
              <a:gd name="connsiteX2" fmla="*/ 2351314 w 3123650"/>
              <a:gd name="connsiteY2" fmla="*/ 1053267 h 1131183"/>
              <a:gd name="connsiteX3" fmla="*/ 3032448 w 3123650"/>
              <a:gd name="connsiteY3" fmla="*/ 987953 h 1131183"/>
              <a:gd name="connsiteX4" fmla="*/ 3097763 w 3123650"/>
              <a:gd name="connsiteY4" fmla="*/ 418785 h 1131183"/>
              <a:gd name="connsiteX0" fmla="*/ 0 w 3123650"/>
              <a:gd name="connsiteY0" fmla="*/ 397036 h 1092669"/>
              <a:gd name="connsiteX1" fmla="*/ 1362269 w 3123650"/>
              <a:gd name="connsiteY1" fmla="*/ 23812 h 1092669"/>
              <a:gd name="connsiteX2" fmla="*/ 2362744 w 3123650"/>
              <a:gd name="connsiteY2" fmla="*/ 996839 h 1092669"/>
              <a:gd name="connsiteX3" fmla="*/ 3032448 w 3123650"/>
              <a:gd name="connsiteY3" fmla="*/ 984865 h 1092669"/>
              <a:gd name="connsiteX4" fmla="*/ 3097763 w 3123650"/>
              <a:gd name="connsiteY4" fmla="*/ 415697 h 1092669"/>
              <a:gd name="connsiteX0" fmla="*/ 0 w 3110467"/>
              <a:gd name="connsiteY0" fmla="*/ 397036 h 1075022"/>
              <a:gd name="connsiteX1" fmla="*/ 1362269 w 3110467"/>
              <a:gd name="connsiteY1" fmla="*/ 23812 h 1075022"/>
              <a:gd name="connsiteX2" fmla="*/ 2362744 w 3110467"/>
              <a:gd name="connsiteY2" fmla="*/ 996839 h 1075022"/>
              <a:gd name="connsiteX3" fmla="*/ 2986728 w 3110467"/>
              <a:gd name="connsiteY3" fmla="*/ 942955 h 1075022"/>
              <a:gd name="connsiteX4" fmla="*/ 3097763 w 3110467"/>
              <a:gd name="connsiteY4" fmla="*/ 415697 h 1075022"/>
              <a:gd name="connsiteX0" fmla="*/ 0 w 3067596"/>
              <a:gd name="connsiteY0" fmla="*/ 397036 h 1075022"/>
              <a:gd name="connsiteX1" fmla="*/ 1362269 w 3067596"/>
              <a:gd name="connsiteY1" fmla="*/ 23812 h 1075022"/>
              <a:gd name="connsiteX2" fmla="*/ 2362744 w 3067596"/>
              <a:gd name="connsiteY2" fmla="*/ 996839 h 1075022"/>
              <a:gd name="connsiteX3" fmla="*/ 2986728 w 3067596"/>
              <a:gd name="connsiteY3" fmla="*/ 942955 h 1075022"/>
              <a:gd name="connsiteX4" fmla="*/ 3032993 w 3067596"/>
              <a:gd name="connsiteY4" fmla="*/ 354737 h 1075022"/>
              <a:gd name="connsiteX0" fmla="*/ 0 w 3040280"/>
              <a:gd name="connsiteY0" fmla="*/ 397036 h 1059549"/>
              <a:gd name="connsiteX1" fmla="*/ 1362269 w 3040280"/>
              <a:gd name="connsiteY1" fmla="*/ 23812 h 1059549"/>
              <a:gd name="connsiteX2" fmla="*/ 2362744 w 3040280"/>
              <a:gd name="connsiteY2" fmla="*/ 996839 h 1059549"/>
              <a:gd name="connsiteX3" fmla="*/ 2876238 w 3040280"/>
              <a:gd name="connsiteY3" fmla="*/ 897235 h 1059549"/>
              <a:gd name="connsiteX4" fmla="*/ 3032993 w 3040280"/>
              <a:gd name="connsiteY4" fmla="*/ 354737 h 1059549"/>
              <a:gd name="connsiteX0" fmla="*/ 0 w 3368913"/>
              <a:gd name="connsiteY0" fmla="*/ 397036 h 1059549"/>
              <a:gd name="connsiteX1" fmla="*/ 1362269 w 3368913"/>
              <a:gd name="connsiteY1" fmla="*/ 23812 h 1059549"/>
              <a:gd name="connsiteX2" fmla="*/ 2362744 w 3368913"/>
              <a:gd name="connsiteY2" fmla="*/ 996839 h 1059549"/>
              <a:gd name="connsiteX3" fmla="*/ 2876238 w 3368913"/>
              <a:gd name="connsiteY3" fmla="*/ 897235 h 1059549"/>
              <a:gd name="connsiteX4" fmla="*/ 3367346 w 3368913"/>
              <a:gd name="connsiteY4" fmla="*/ 234950 h 1059549"/>
              <a:gd name="connsiteX0" fmla="*/ 0 w 3368934"/>
              <a:gd name="connsiteY0" fmla="*/ 397036 h 1013885"/>
              <a:gd name="connsiteX1" fmla="*/ 1362269 w 3368934"/>
              <a:gd name="connsiteY1" fmla="*/ 23812 h 1013885"/>
              <a:gd name="connsiteX2" fmla="*/ 2362744 w 3368934"/>
              <a:gd name="connsiteY2" fmla="*/ 996839 h 1013885"/>
              <a:gd name="connsiteX3" fmla="*/ 2881632 w 3368934"/>
              <a:gd name="connsiteY3" fmla="*/ 623440 h 1013885"/>
              <a:gd name="connsiteX4" fmla="*/ 3367346 w 3368934"/>
              <a:gd name="connsiteY4" fmla="*/ 234950 h 1013885"/>
              <a:gd name="connsiteX0" fmla="*/ 0 w 3368934"/>
              <a:gd name="connsiteY0" fmla="*/ 373247 h 627724"/>
              <a:gd name="connsiteX1" fmla="*/ 1362269 w 3368934"/>
              <a:gd name="connsiteY1" fmla="*/ 23 h 627724"/>
              <a:gd name="connsiteX2" fmla="*/ 2314208 w 3368934"/>
              <a:gd name="connsiteY2" fmla="*/ 385529 h 627724"/>
              <a:gd name="connsiteX3" fmla="*/ 2881632 w 3368934"/>
              <a:gd name="connsiteY3" fmla="*/ 599651 h 627724"/>
              <a:gd name="connsiteX4" fmla="*/ 3367346 w 3368934"/>
              <a:gd name="connsiteY4" fmla="*/ 211161 h 627724"/>
              <a:gd name="connsiteX0" fmla="*/ 0 w 3368934"/>
              <a:gd name="connsiteY0" fmla="*/ 162086 h 410854"/>
              <a:gd name="connsiteX1" fmla="*/ 1923120 w 3368934"/>
              <a:gd name="connsiteY1" fmla="*/ 285117 h 410854"/>
              <a:gd name="connsiteX2" fmla="*/ 2314208 w 3368934"/>
              <a:gd name="connsiteY2" fmla="*/ 174368 h 410854"/>
              <a:gd name="connsiteX3" fmla="*/ 2881632 w 3368934"/>
              <a:gd name="connsiteY3" fmla="*/ 388490 h 410854"/>
              <a:gd name="connsiteX4" fmla="*/ 3367346 w 3368934"/>
              <a:gd name="connsiteY4" fmla="*/ 0 h 410854"/>
              <a:gd name="connsiteX0" fmla="*/ 0 w 3368934"/>
              <a:gd name="connsiteY0" fmla="*/ 162086 h 410854"/>
              <a:gd name="connsiteX1" fmla="*/ 1206735 w 3368934"/>
              <a:gd name="connsiteY1" fmla="*/ 155760 h 410854"/>
              <a:gd name="connsiteX2" fmla="*/ 1923120 w 3368934"/>
              <a:gd name="connsiteY2" fmla="*/ 285117 h 410854"/>
              <a:gd name="connsiteX3" fmla="*/ 2314208 w 3368934"/>
              <a:gd name="connsiteY3" fmla="*/ 174368 h 410854"/>
              <a:gd name="connsiteX4" fmla="*/ 2881632 w 3368934"/>
              <a:gd name="connsiteY4" fmla="*/ 388490 h 410854"/>
              <a:gd name="connsiteX5" fmla="*/ 3367346 w 3368934"/>
              <a:gd name="connsiteY5" fmla="*/ 0 h 410854"/>
              <a:gd name="connsiteX0" fmla="*/ 0 w 3368934"/>
              <a:gd name="connsiteY0" fmla="*/ 162086 h 410854"/>
              <a:gd name="connsiteX1" fmla="*/ 1271448 w 3368934"/>
              <a:gd name="connsiteY1" fmla="*/ 30270 h 410854"/>
              <a:gd name="connsiteX2" fmla="*/ 1923120 w 3368934"/>
              <a:gd name="connsiteY2" fmla="*/ 285117 h 410854"/>
              <a:gd name="connsiteX3" fmla="*/ 2314208 w 3368934"/>
              <a:gd name="connsiteY3" fmla="*/ 174368 h 410854"/>
              <a:gd name="connsiteX4" fmla="*/ 2881632 w 3368934"/>
              <a:gd name="connsiteY4" fmla="*/ 388490 h 410854"/>
              <a:gd name="connsiteX5" fmla="*/ 3367346 w 3368934"/>
              <a:gd name="connsiteY5" fmla="*/ 0 h 410854"/>
              <a:gd name="connsiteX0" fmla="*/ 0 w 2651693"/>
              <a:gd name="connsiteY0" fmla="*/ 298984 h 410854"/>
              <a:gd name="connsiteX1" fmla="*/ 554207 w 2651693"/>
              <a:gd name="connsiteY1" fmla="*/ 30270 h 410854"/>
              <a:gd name="connsiteX2" fmla="*/ 1205879 w 2651693"/>
              <a:gd name="connsiteY2" fmla="*/ 285117 h 410854"/>
              <a:gd name="connsiteX3" fmla="*/ 1596967 w 2651693"/>
              <a:gd name="connsiteY3" fmla="*/ 174368 h 410854"/>
              <a:gd name="connsiteX4" fmla="*/ 2164391 w 2651693"/>
              <a:gd name="connsiteY4" fmla="*/ 388490 h 410854"/>
              <a:gd name="connsiteX5" fmla="*/ 2650105 w 2651693"/>
              <a:gd name="connsiteY5" fmla="*/ 0 h 41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693" h="410854">
                <a:moveTo>
                  <a:pt x="0" y="298984"/>
                </a:moveTo>
                <a:cubicBezTo>
                  <a:pt x="201122" y="297930"/>
                  <a:pt x="233687" y="9765"/>
                  <a:pt x="554207" y="30270"/>
                </a:cubicBezTo>
                <a:cubicBezTo>
                  <a:pt x="874727" y="50775"/>
                  <a:pt x="1032086" y="261101"/>
                  <a:pt x="1205879" y="285117"/>
                </a:cubicBezTo>
                <a:cubicBezTo>
                  <a:pt x="1379672" y="309133"/>
                  <a:pt x="1437215" y="157139"/>
                  <a:pt x="1596967" y="174368"/>
                </a:cubicBezTo>
                <a:cubicBezTo>
                  <a:pt x="1756719" y="191597"/>
                  <a:pt x="2039983" y="494237"/>
                  <a:pt x="2164391" y="388490"/>
                </a:cubicBezTo>
                <a:cubicBezTo>
                  <a:pt x="2288799" y="282743"/>
                  <a:pt x="2679651" y="231710"/>
                  <a:pt x="2650105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" name="Picture 12" descr="Bâtiment Maison Accueil La - Images vectorielles gratuites sur Pixabay">
            <a:extLst>
              <a:ext uri="{FF2B5EF4-FFF2-40B4-BE49-F238E27FC236}">
                <a16:creationId xmlns:a16="http://schemas.microsoft.com/office/drawing/2014/main" id="{75E999E8-2FBC-65FD-38BC-A9EC7616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221" y="2230113"/>
            <a:ext cx="603394" cy="6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D0D889B1-8D9F-1AEF-3BB6-1D7F6C65060C}"/>
              </a:ext>
            </a:extLst>
          </p:cNvPr>
          <p:cNvGrpSpPr/>
          <p:nvPr/>
        </p:nvGrpSpPr>
        <p:grpSpPr>
          <a:xfrm>
            <a:off x="194191" y="1513101"/>
            <a:ext cx="5271335" cy="3286986"/>
            <a:chOff x="194191" y="1513101"/>
            <a:chExt cx="5271335" cy="3286986"/>
          </a:xfrm>
        </p:grpSpPr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9D50D65-479F-C25E-7B8D-DAF5EE9F5F85}"/>
                </a:ext>
              </a:extLst>
            </p:cNvPr>
            <p:cNvCxnSpPr>
              <a:cxnSpLocks/>
            </p:cNvCxnSpPr>
            <p:nvPr/>
          </p:nvCxnSpPr>
          <p:spPr>
            <a:xfrm>
              <a:off x="3850358" y="1959429"/>
              <a:ext cx="0" cy="233366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5CE048CC-59A6-326C-507A-A605DC77EE4B}"/>
                </a:ext>
              </a:extLst>
            </p:cNvPr>
            <p:cNvSpPr/>
            <p:nvPr/>
          </p:nvSpPr>
          <p:spPr>
            <a:xfrm>
              <a:off x="3584533" y="1638088"/>
              <a:ext cx="548804" cy="36357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9D02AB8F-0E87-E44F-0070-46BB7F9AC702}"/>
                </a:ext>
              </a:extLst>
            </p:cNvPr>
            <p:cNvCxnSpPr>
              <a:cxnSpLocks/>
            </p:cNvCxnSpPr>
            <p:nvPr/>
          </p:nvCxnSpPr>
          <p:spPr>
            <a:xfrm rot="601380" flipV="1">
              <a:off x="613015" y="1639005"/>
              <a:ext cx="1957049" cy="77342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B9198856-A56A-E257-0C3E-30254F0AA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4191" y="3859010"/>
              <a:ext cx="2188416" cy="89493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8B2BF396-9B73-654F-CF28-D00239D97BC0}"/>
                </a:ext>
              </a:extLst>
            </p:cNvPr>
            <p:cNvSpPr txBox="1"/>
            <p:nvPr/>
          </p:nvSpPr>
          <p:spPr>
            <a:xfrm rot="20916298">
              <a:off x="956458" y="1513101"/>
              <a:ext cx="1702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 km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6AB5456E-FE23-6BF5-11FF-48961762DAD3}"/>
                </a:ext>
              </a:extLst>
            </p:cNvPr>
            <p:cNvSpPr txBox="1"/>
            <p:nvPr/>
          </p:nvSpPr>
          <p:spPr>
            <a:xfrm rot="1309558">
              <a:off x="558189" y="4430755"/>
              <a:ext cx="1702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 km</a:t>
              </a:r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F27C9970-1209-F8F7-9057-7CB67A7E0E56}"/>
                </a:ext>
              </a:extLst>
            </p:cNvPr>
            <p:cNvCxnSpPr/>
            <p:nvPr/>
          </p:nvCxnSpPr>
          <p:spPr>
            <a:xfrm flipV="1">
              <a:off x="3780532" y="4334126"/>
              <a:ext cx="282979" cy="100672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297B7342-F529-556A-B604-609F3C2802D7}"/>
                </a:ext>
              </a:extLst>
            </p:cNvPr>
            <p:cNvSpPr txBox="1"/>
            <p:nvPr/>
          </p:nvSpPr>
          <p:spPr>
            <a:xfrm rot="20129247">
              <a:off x="3763499" y="4133345"/>
              <a:ext cx="1702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50 cm</a:t>
              </a:r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BD5044F-2D5D-2CFE-0AC0-010B5C238F56}"/>
              </a:ext>
            </a:extLst>
          </p:cNvPr>
          <p:cNvGrpSpPr/>
          <p:nvPr/>
        </p:nvGrpSpPr>
        <p:grpSpPr>
          <a:xfrm>
            <a:off x="1025332" y="4839113"/>
            <a:ext cx="2342949" cy="1945049"/>
            <a:chOff x="-1228215" y="4207637"/>
            <a:chExt cx="5248339" cy="4762500"/>
          </a:xfrm>
        </p:grpSpPr>
        <p:pic>
          <p:nvPicPr>
            <p:cNvPr id="3076" name="Picture 4" descr="Stream Timon &amp; Pumbaa | Listen to podcast episodes online for free on  SoundCloud">
              <a:extLst>
                <a:ext uri="{FF2B5EF4-FFF2-40B4-BE49-F238E27FC236}">
                  <a16:creationId xmlns:a16="http://schemas.microsoft.com/office/drawing/2014/main" id="{74B362DE-B6E1-1E02-74C7-44AA2AB63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2375" y="4207637"/>
              <a:ext cx="4762499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95726E1F-1078-8515-0581-71CFB5F38721}"/>
                </a:ext>
              </a:extLst>
            </p:cNvPr>
            <p:cNvSpPr txBox="1"/>
            <p:nvPr/>
          </p:nvSpPr>
          <p:spPr>
            <a:xfrm>
              <a:off x="947478" y="6794652"/>
              <a:ext cx="2448001" cy="753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>
                  <a:highlight>
                    <a:srgbClr val="FFFF00"/>
                  </a:highlight>
                </a:rPr>
                <a:t>Knowledge</a:t>
              </a:r>
              <a:endParaRPr lang="fr-FR" sz="1400" dirty="0">
                <a:highlight>
                  <a:srgbClr val="FFFF00"/>
                </a:highlight>
              </a:endParaRP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4F7CF41B-909A-0F61-000D-4E89DBE27BB0}"/>
                </a:ext>
              </a:extLst>
            </p:cNvPr>
            <p:cNvSpPr txBox="1"/>
            <p:nvPr/>
          </p:nvSpPr>
          <p:spPr>
            <a:xfrm>
              <a:off x="-1228215" y="8085578"/>
              <a:ext cx="2121574" cy="67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highlight>
                    <a:srgbClr val="FFFF00"/>
                  </a:highlight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19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e 52">
            <a:extLst>
              <a:ext uri="{FF2B5EF4-FFF2-40B4-BE49-F238E27FC236}">
                <a16:creationId xmlns:a16="http://schemas.microsoft.com/office/drawing/2014/main" id="{3ADF3B9C-76CE-C4BF-7628-EE4B76E766A3}"/>
              </a:ext>
            </a:extLst>
          </p:cNvPr>
          <p:cNvGrpSpPr/>
          <p:nvPr/>
        </p:nvGrpSpPr>
        <p:grpSpPr>
          <a:xfrm>
            <a:off x="5011421" y="4432690"/>
            <a:ext cx="3249329" cy="1307595"/>
            <a:chOff x="3841192" y="3260802"/>
            <a:chExt cx="3249329" cy="1307595"/>
          </a:xfrm>
        </p:grpSpPr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2ED7AECB-97B3-8CCA-D4D6-42D594D819ED}"/>
                </a:ext>
              </a:extLst>
            </p:cNvPr>
            <p:cNvCxnSpPr>
              <a:cxnSpLocks/>
            </p:cNvCxnSpPr>
            <p:nvPr/>
          </p:nvCxnSpPr>
          <p:spPr>
            <a:xfrm>
              <a:off x="4006397" y="3390046"/>
              <a:ext cx="0" cy="11783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CCF3F8AD-1EAC-7715-668B-6051DB34D078}"/>
                </a:ext>
              </a:extLst>
            </p:cNvPr>
            <p:cNvCxnSpPr>
              <a:cxnSpLocks/>
            </p:cNvCxnSpPr>
            <p:nvPr/>
          </p:nvCxnSpPr>
          <p:spPr>
            <a:xfrm>
              <a:off x="6875276" y="3390046"/>
              <a:ext cx="0" cy="11783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BBCBDDEB-A962-A1AB-A069-62426E6BA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1192" y="4243958"/>
              <a:ext cx="339090" cy="628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0AB8847A-772D-6ACF-85A5-9A948EA17B35}"/>
                </a:ext>
              </a:extLst>
            </p:cNvPr>
            <p:cNvCxnSpPr>
              <a:cxnSpLocks/>
            </p:cNvCxnSpPr>
            <p:nvPr/>
          </p:nvCxnSpPr>
          <p:spPr>
            <a:xfrm>
              <a:off x="6718634" y="3979221"/>
              <a:ext cx="37188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riangle isocèle 62">
              <a:extLst>
                <a:ext uri="{FF2B5EF4-FFF2-40B4-BE49-F238E27FC236}">
                  <a16:creationId xmlns:a16="http://schemas.microsoft.com/office/drawing/2014/main" id="{DBACA1C2-7CD7-E79E-CBA0-65B47091B53F}"/>
                </a:ext>
              </a:extLst>
            </p:cNvPr>
            <p:cNvSpPr/>
            <p:nvPr/>
          </p:nvSpPr>
          <p:spPr>
            <a:xfrm>
              <a:off x="3886838" y="3302521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Triangle isocèle 63">
              <a:extLst>
                <a:ext uri="{FF2B5EF4-FFF2-40B4-BE49-F238E27FC236}">
                  <a16:creationId xmlns:a16="http://schemas.microsoft.com/office/drawing/2014/main" id="{7B1A6382-39B0-7280-B876-D6CCE194F798}"/>
                </a:ext>
              </a:extLst>
            </p:cNvPr>
            <p:cNvSpPr/>
            <p:nvPr/>
          </p:nvSpPr>
          <p:spPr>
            <a:xfrm>
              <a:off x="6753741" y="3260802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Forme libre : forme 64">
            <a:extLst>
              <a:ext uri="{FF2B5EF4-FFF2-40B4-BE49-F238E27FC236}">
                <a16:creationId xmlns:a16="http://schemas.microsoft.com/office/drawing/2014/main" id="{AD1EC44B-49FA-A808-4D7D-2B21156688E1}"/>
              </a:ext>
            </a:extLst>
          </p:cNvPr>
          <p:cNvSpPr/>
          <p:nvPr/>
        </p:nvSpPr>
        <p:spPr>
          <a:xfrm>
            <a:off x="4669209" y="4903663"/>
            <a:ext cx="4450701" cy="881889"/>
          </a:xfrm>
          <a:custGeom>
            <a:avLst/>
            <a:gdLst>
              <a:gd name="connsiteX0" fmla="*/ 0 w 4469363"/>
              <a:gd name="connsiteY0" fmla="*/ 559949 h 559949"/>
              <a:gd name="connsiteX1" fmla="*/ 1604865 w 4469363"/>
              <a:gd name="connsiteY1" fmla="*/ 112 h 559949"/>
              <a:gd name="connsiteX2" fmla="*/ 4469363 w 4469363"/>
              <a:gd name="connsiteY2" fmla="*/ 513296 h 559949"/>
              <a:gd name="connsiteX0" fmla="*/ 0 w 4809984"/>
              <a:gd name="connsiteY0" fmla="*/ 560033 h 560033"/>
              <a:gd name="connsiteX1" fmla="*/ 1604865 w 4809984"/>
              <a:gd name="connsiteY1" fmla="*/ 196 h 560033"/>
              <a:gd name="connsiteX2" fmla="*/ 4809984 w 4809984"/>
              <a:gd name="connsiteY2" fmla="*/ 339974 h 560033"/>
              <a:gd name="connsiteX0" fmla="*/ 0 w 4809984"/>
              <a:gd name="connsiteY0" fmla="*/ 485142 h 485142"/>
              <a:gd name="connsiteX1" fmla="*/ 2358360 w 4809984"/>
              <a:gd name="connsiteY1" fmla="*/ 291 h 485142"/>
              <a:gd name="connsiteX2" fmla="*/ 4809984 w 4809984"/>
              <a:gd name="connsiteY2" fmla="*/ 265083 h 485142"/>
              <a:gd name="connsiteX0" fmla="*/ 0 w 4923524"/>
              <a:gd name="connsiteY0" fmla="*/ 442962 h 442962"/>
              <a:gd name="connsiteX1" fmla="*/ 2471900 w 4923524"/>
              <a:gd name="connsiteY1" fmla="*/ 291 h 442962"/>
              <a:gd name="connsiteX2" fmla="*/ 4923524 w 4923524"/>
              <a:gd name="connsiteY2" fmla="*/ 265083 h 4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3524" h="442962">
                <a:moveTo>
                  <a:pt x="0" y="442962"/>
                </a:moveTo>
                <a:cubicBezTo>
                  <a:pt x="429985" y="166931"/>
                  <a:pt x="1727006" y="8066"/>
                  <a:pt x="2471900" y="291"/>
                </a:cubicBezTo>
                <a:cubicBezTo>
                  <a:pt x="3216794" y="-7484"/>
                  <a:pt x="4225283" y="142230"/>
                  <a:pt x="4923524" y="265083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87D0BBD-250C-E93D-940D-2F45F308571F}"/>
              </a:ext>
            </a:extLst>
          </p:cNvPr>
          <p:cNvCxnSpPr>
            <a:cxnSpLocks/>
          </p:cNvCxnSpPr>
          <p:nvPr/>
        </p:nvCxnSpPr>
        <p:spPr>
          <a:xfrm flipV="1">
            <a:off x="4501258" y="5072084"/>
            <a:ext cx="4833256" cy="36325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5C54C927-59F8-998C-69B4-10DC96401DEC}"/>
              </a:ext>
            </a:extLst>
          </p:cNvPr>
          <p:cNvGrpSpPr/>
          <p:nvPr/>
        </p:nvGrpSpPr>
        <p:grpSpPr>
          <a:xfrm>
            <a:off x="6794810" y="4298112"/>
            <a:ext cx="304800" cy="1352469"/>
            <a:chOff x="5624581" y="2887432"/>
            <a:chExt cx="304800" cy="1246776"/>
          </a:xfrm>
        </p:grpSpPr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9B1DBE23-B74F-7D95-3E70-E90A1CC55431}"/>
                </a:ext>
              </a:extLst>
            </p:cNvPr>
            <p:cNvCxnSpPr>
              <a:cxnSpLocks/>
            </p:cNvCxnSpPr>
            <p:nvPr/>
          </p:nvCxnSpPr>
          <p:spPr>
            <a:xfrm>
              <a:off x="5741245" y="2955857"/>
              <a:ext cx="0" cy="11783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20EA8365-0F81-AFB9-95BE-6B80DE0EFE59}"/>
                </a:ext>
              </a:extLst>
            </p:cNvPr>
            <p:cNvCxnSpPr>
              <a:cxnSpLocks/>
            </p:cNvCxnSpPr>
            <p:nvPr/>
          </p:nvCxnSpPr>
          <p:spPr>
            <a:xfrm>
              <a:off x="5624581" y="3445660"/>
              <a:ext cx="3048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52601494-4CC3-1A6B-6108-3B0B49387F7E}"/>
                </a:ext>
              </a:extLst>
            </p:cNvPr>
            <p:cNvSpPr/>
            <p:nvPr/>
          </p:nvSpPr>
          <p:spPr>
            <a:xfrm>
              <a:off x="5624581" y="2887432"/>
              <a:ext cx="243070" cy="2293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1" name="Group 1">
            <a:extLst>
              <a:ext uri="{FF2B5EF4-FFF2-40B4-BE49-F238E27FC236}">
                <a16:creationId xmlns:a16="http://schemas.microsoft.com/office/drawing/2014/main" id="{30BC5026-3D28-4DA9-96DD-956B96273B91}"/>
              </a:ext>
            </a:extLst>
          </p:cNvPr>
          <p:cNvGrpSpPr/>
          <p:nvPr/>
        </p:nvGrpSpPr>
        <p:grpSpPr>
          <a:xfrm>
            <a:off x="8330" y="697410"/>
            <a:ext cx="2319761" cy="4531539"/>
            <a:chOff x="8330" y="502100"/>
            <a:chExt cx="2319761" cy="4927147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7816EF5-E485-4D58-92A1-81DC9B0FFAB8}"/>
                </a:ext>
              </a:extLst>
            </p:cNvPr>
            <p:cNvGrpSpPr/>
            <p:nvPr/>
          </p:nvGrpSpPr>
          <p:grpSpPr>
            <a:xfrm>
              <a:off x="191848" y="2343711"/>
              <a:ext cx="1888423" cy="2537136"/>
              <a:chOff x="117115" y="2356451"/>
              <a:chExt cx="1888423" cy="2537136"/>
            </a:xfrm>
          </p:grpSpPr>
          <p:pic>
            <p:nvPicPr>
              <p:cNvPr id="25" name="Picture 2" descr="GTC Oilfield Services Pvt. Ltd.">
                <a:extLst>
                  <a:ext uri="{FF2B5EF4-FFF2-40B4-BE49-F238E27FC236}">
                    <a16:creationId xmlns:a16="http://schemas.microsoft.com/office/drawing/2014/main" id="{1AA382BF-9C51-4D59-A1DE-49F71E80A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43155">
                <a:off x="117115" y="2689538"/>
                <a:ext cx="963228" cy="553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0" descr="Illinois State Geological Survey Oil Fields in Illinois | ISGS">
                <a:extLst>
                  <a:ext uri="{FF2B5EF4-FFF2-40B4-BE49-F238E27FC236}">
                    <a16:creationId xmlns:a16="http://schemas.microsoft.com/office/drawing/2014/main" id="{41106671-6517-4EB3-AD4C-7C171E02FB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05613">
                <a:off x="635818" y="3447407"/>
                <a:ext cx="690494" cy="878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GTC Oilfield Services Pvt. Ltd.">
                <a:extLst>
                  <a:ext uri="{FF2B5EF4-FFF2-40B4-BE49-F238E27FC236}">
                    <a16:creationId xmlns:a16="http://schemas.microsoft.com/office/drawing/2014/main" id="{58C4652C-F5B1-411E-AF72-9799EF0BF2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23102">
                <a:off x="578935" y="2489978"/>
                <a:ext cx="963224" cy="553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TC Oilfield Services Pvt. Ltd.">
                <a:extLst>
                  <a:ext uri="{FF2B5EF4-FFF2-40B4-BE49-F238E27FC236}">
                    <a16:creationId xmlns:a16="http://schemas.microsoft.com/office/drawing/2014/main" id="{2AA8C7B2-F4EF-4BD9-8BDC-98CF889ED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188574">
                <a:off x="267092" y="2730646"/>
                <a:ext cx="963224" cy="553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GTC Oilfield Services Pvt. Ltd.">
                <a:extLst>
                  <a:ext uri="{FF2B5EF4-FFF2-40B4-BE49-F238E27FC236}">
                    <a16:creationId xmlns:a16="http://schemas.microsoft.com/office/drawing/2014/main" id="{835F8EB9-8901-45B6-848A-9FB3F9B33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83499">
                <a:off x="1042314" y="2356451"/>
                <a:ext cx="963224" cy="553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 descr="Illinois State Geological Survey Oil Fields in Illinois | ISGS">
                <a:extLst>
                  <a:ext uri="{FF2B5EF4-FFF2-40B4-BE49-F238E27FC236}">
                    <a16:creationId xmlns:a16="http://schemas.microsoft.com/office/drawing/2014/main" id="{40639890-9123-490D-B463-5856E4546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81842">
                <a:off x="311090" y="3919800"/>
                <a:ext cx="685965" cy="872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0" descr="Illinois State Geological Survey Oil Fields in Illinois | ISGS">
                <a:extLst>
                  <a:ext uri="{FF2B5EF4-FFF2-40B4-BE49-F238E27FC236}">
                    <a16:creationId xmlns:a16="http://schemas.microsoft.com/office/drawing/2014/main" id="{411A8107-FFE4-4135-9C39-FC352B2BE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92481">
                <a:off x="889554" y="3660768"/>
                <a:ext cx="690494" cy="878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 descr="Illinois State Geological Survey Oil Fields in Illinois | ISGS">
                <a:extLst>
                  <a:ext uri="{FF2B5EF4-FFF2-40B4-BE49-F238E27FC236}">
                    <a16:creationId xmlns:a16="http://schemas.microsoft.com/office/drawing/2014/main" id="{DB575635-2AA5-4F3A-8D59-41D974EC3E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05613">
                <a:off x="248336" y="3856657"/>
                <a:ext cx="690494" cy="878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Illinois State Geological Survey Oil Fields in Illinois | ISGS">
                <a:extLst>
                  <a:ext uri="{FF2B5EF4-FFF2-40B4-BE49-F238E27FC236}">
                    <a16:creationId xmlns:a16="http://schemas.microsoft.com/office/drawing/2014/main" id="{319684C3-2AFB-4BA1-BF62-B964B61D6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12968">
                <a:off x="637544" y="4015044"/>
                <a:ext cx="690494" cy="878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A22A57-7145-47B8-9BD6-5D1F7E3B2235}"/>
                </a:ext>
              </a:extLst>
            </p:cNvPr>
            <p:cNvSpPr/>
            <p:nvPr/>
          </p:nvSpPr>
          <p:spPr>
            <a:xfrm>
              <a:off x="76798" y="515645"/>
              <a:ext cx="2175918" cy="49136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8DC880B-D893-4732-B82F-E0692C4508EB}"/>
                </a:ext>
              </a:extLst>
            </p:cNvPr>
            <p:cNvSpPr txBox="1"/>
            <p:nvPr/>
          </p:nvSpPr>
          <p:spPr>
            <a:xfrm>
              <a:off x="8330" y="502100"/>
              <a:ext cx="231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heterogeneity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496B0FD3-CE87-6078-583C-D3C689252534}"/>
              </a:ext>
            </a:extLst>
          </p:cNvPr>
          <p:cNvGrpSpPr/>
          <p:nvPr/>
        </p:nvGrpSpPr>
        <p:grpSpPr>
          <a:xfrm>
            <a:off x="2252716" y="736097"/>
            <a:ext cx="2954330" cy="2428621"/>
            <a:chOff x="2252716" y="540787"/>
            <a:chExt cx="2954330" cy="2428621"/>
          </a:xfrm>
        </p:grpSpPr>
        <p:pic>
          <p:nvPicPr>
            <p:cNvPr id="4" name="Picture 12" descr="Cartoon Boy Questions ⬇ Vector Image by © ronleishman | Vector Stock  13951404">
              <a:extLst>
                <a:ext uri="{FF2B5EF4-FFF2-40B4-BE49-F238E27FC236}">
                  <a16:creationId xmlns:a16="http://schemas.microsoft.com/office/drawing/2014/main" id="{1884CF18-9C1A-4D0D-837E-5E9FC765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323" y="1109581"/>
              <a:ext cx="880982" cy="105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3EA5E334-F8F2-4E61-81FC-80CBCA3AB597}"/>
                </a:ext>
              </a:extLst>
            </p:cNvPr>
            <p:cNvSpPr txBox="1"/>
            <p:nvPr/>
          </p:nvSpPr>
          <p:spPr>
            <a:xfrm>
              <a:off x="3013132" y="712738"/>
              <a:ext cx="1277563" cy="405197"/>
            </a:xfrm>
            <a:prstGeom prst="rect">
              <a:avLst/>
            </a:prstGeom>
            <a:noFill/>
          </p:spPr>
          <p:txBody>
            <a:bodyPr wrap="square" rtlCol="0">
              <a:prstTxWarp prst="textCurveDown">
                <a:avLst/>
              </a:prstTxWarp>
              <a:spAutoFit/>
            </a:bodyPr>
            <a:lstStyle/>
            <a:p>
              <a:r>
                <a:rPr lang="fr-FR" sz="800" dirty="0" err="1"/>
                <a:t>Interpretation</a:t>
              </a:r>
              <a:r>
                <a:rPr lang="fr-FR" sz="800" dirty="0"/>
                <a:t> 1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6D51CC2-75D8-4F94-839F-23D6CE93862A}"/>
                </a:ext>
              </a:extLst>
            </p:cNvPr>
            <p:cNvSpPr txBox="1"/>
            <p:nvPr/>
          </p:nvSpPr>
          <p:spPr>
            <a:xfrm>
              <a:off x="3651938" y="1206087"/>
              <a:ext cx="1030486" cy="358900"/>
            </a:xfrm>
            <a:prstGeom prst="rect">
              <a:avLst/>
            </a:prstGeom>
            <a:noFill/>
          </p:spPr>
          <p:txBody>
            <a:bodyPr wrap="square" rtlCol="0">
              <a:prstTxWarp prst="textCurveDown">
                <a:avLst/>
              </a:prstTxWarp>
              <a:spAutoFit/>
            </a:bodyPr>
            <a:lstStyle/>
            <a:p>
              <a:r>
                <a:rPr lang="fr-FR" sz="800" dirty="0" err="1"/>
                <a:t>Interpretation</a:t>
              </a:r>
              <a:r>
                <a:rPr lang="fr-FR" sz="800" dirty="0"/>
                <a:t> 2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5D0BFB4-3E5F-4687-91C0-398C7F196E0A}"/>
                </a:ext>
              </a:extLst>
            </p:cNvPr>
            <p:cNvSpPr txBox="1"/>
            <p:nvPr/>
          </p:nvSpPr>
          <p:spPr>
            <a:xfrm>
              <a:off x="3379794" y="1600202"/>
              <a:ext cx="1319716" cy="430548"/>
            </a:xfrm>
            <a:prstGeom prst="rect">
              <a:avLst/>
            </a:prstGeom>
            <a:noFill/>
          </p:spPr>
          <p:txBody>
            <a:bodyPr wrap="square" rtlCol="0">
              <a:prstTxWarp prst="textCurveDown">
                <a:avLst>
                  <a:gd name="adj" fmla="val 52854"/>
                </a:avLst>
              </a:prstTxWarp>
              <a:spAutoFit/>
            </a:bodyPr>
            <a:lstStyle/>
            <a:p>
              <a:r>
                <a:rPr lang="fr-FR" sz="800" dirty="0" err="1"/>
                <a:t>Interpretation</a:t>
              </a:r>
              <a:r>
                <a:rPr lang="fr-FR" sz="800" dirty="0"/>
                <a:t> 3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94FF87F-322A-47F9-A578-E37F2B8F1B88}"/>
                </a:ext>
              </a:extLst>
            </p:cNvPr>
            <p:cNvSpPr txBox="1"/>
            <p:nvPr/>
          </p:nvSpPr>
          <p:spPr>
            <a:xfrm rot="1023341">
              <a:off x="3152649" y="2125083"/>
              <a:ext cx="1653412" cy="323097"/>
            </a:xfrm>
            <a:prstGeom prst="rect">
              <a:avLst/>
            </a:prstGeom>
            <a:noFill/>
          </p:spPr>
          <p:txBody>
            <a:bodyPr wrap="square" rtlCol="0">
              <a:prstTxWarp prst="textCurveDown">
                <a:avLst>
                  <a:gd name="adj" fmla="val 52854"/>
                </a:avLst>
              </a:prstTxWarp>
              <a:spAutoFit/>
            </a:bodyPr>
            <a:lstStyle/>
            <a:p>
              <a:r>
                <a:rPr lang="fr-FR" sz="600" dirty="0" err="1"/>
                <a:t>Interpretation</a:t>
              </a:r>
              <a:r>
                <a:rPr lang="fr-FR" sz="600" dirty="0"/>
                <a:t> 100 !!!</a:t>
              </a: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86082C13-682A-49F2-AF40-146EDCE5917E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2252716" y="2402434"/>
              <a:ext cx="710324" cy="566974"/>
            </a:xfrm>
            <a:prstGeom prst="straightConnector1">
              <a:avLst/>
            </a:prstGeom>
            <a:ln w="571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F48291C-CF17-9050-A8AA-2A404DF47C9C}"/>
                </a:ext>
              </a:extLst>
            </p:cNvPr>
            <p:cNvGrpSpPr/>
            <p:nvPr/>
          </p:nvGrpSpPr>
          <p:grpSpPr>
            <a:xfrm>
              <a:off x="3531586" y="540787"/>
              <a:ext cx="1675460" cy="2190537"/>
              <a:chOff x="3531586" y="540787"/>
              <a:chExt cx="1675460" cy="2190537"/>
            </a:xfrm>
          </p:grpSpPr>
          <p:pic>
            <p:nvPicPr>
              <p:cNvPr id="36" name="Picture 24" descr="Croix Rouge Faux Png Transparent Images – Free PNG Images Vector, PSD,  Clipart, Templates">
                <a:extLst>
                  <a:ext uri="{FF2B5EF4-FFF2-40B4-BE49-F238E27FC236}">
                    <a16:creationId xmlns:a16="http://schemas.microsoft.com/office/drawing/2014/main" id="{96FB14B9-F120-496A-8973-90D31A1F77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3030" y="970623"/>
                <a:ext cx="289533" cy="289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4" descr="Croix Rouge Faux Png Transparent Images – Free PNG Images Vector, PSD,  Clipart, Templates">
                <a:extLst>
                  <a:ext uri="{FF2B5EF4-FFF2-40B4-BE49-F238E27FC236}">
                    <a16:creationId xmlns:a16="http://schemas.microsoft.com/office/drawing/2014/main" id="{92D9B4F9-8147-4DFD-82B1-B02345A12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9859" y="1788512"/>
                <a:ext cx="289533" cy="289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4" descr="Croix Rouge Faux Png Transparent Images – Free PNG Images Vector, PSD,  Clipart, Templates">
                <a:extLst>
                  <a:ext uri="{FF2B5EF4-FFF2-40B4-BE49-F238E27FC236}">
                    <a16:creationId xmlns:a16="http://schemas.microsoft.com/office/drawing/2014/main" id="{9AFD94EF-27D6-4AD7-9BBC-51BB28E0B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7581" y="2441791"/>
                <a:ext cx="289533" cy="289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 descr="icone-valider-png-2-300x200 - SNPL">
                <a:extLst>
                  <a:ext uri="{FF2B5EF4-FFF2-40B4-BE49-F238E27FC236}">
                    <a16:creationId xmlns:a16="http://schemas.microsoft.com/office/drawing/2014/main" id="{4784AC1B-AA73-4C9E-9DB1-B875A5E7E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5014" y="1089181"/>
                <a:ext cx="408686" cy="272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4D020D1-8A65-44DF-9E6A-35CE43C49135}"/>
                  </a:ext>
                </a:extLst>
              </p:cNvPr>
              <p:cNvSpPr txBox="1"/>
              <p:nvPr/>
            </p:nvSpPr>
            <p:spPr>
              <a:xfrm>
                <a:off x="3531586" y="540787"/>
                <a:ext cx="1675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Uncertainties</a:t>
                </a:r>
              </a:p>
            </p:txBody>
          </p:sp>
        </p:grpSp>
      </p:grpSp>
      <p:pic>
        <p:nvPicPr>
          <p:cNvPr id="79" name="Picture 26" descr="Database Logo Vector Art, Icons, and Graphics for Free Download">
            <a:extLst>
              <a:ext uri="{FF2B5EF4-FFF2-40B4-BE49-F238E27FC236}">
                <a16:creationId xmlns:a16="http://schemas.microsoft.com/office/drawing/2014/main" id="{01DB314E-BCBD-7B88-2E2F-CED5EB07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0" y="967857"/>
            <a:ext cx="1555948" cy="15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0756C8C-6544-E90C-813C-B5B002CC4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666" y="1970"/>
            <a:ext cx="2868334" cy="365124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AB7BE6F0-9092-ECCF-F21D-F5EE7C87DA7D}"/>
              </a:ext>
            </a:extLst>
          </p:cNvPr>
          <p:cNvGrpSpPr/>
          <p:nvPr/>
        </p:nvGrpSpPr>
        <p:grpSpPr>
          <a:xfrm>
            <a:off x="3219463" y="103182"/>
            <a:ext cx="8518803" cy="3305896"/>
            <a:chOff x="3219463" y="103182"/>
            <a:chExt cx="8518803" cy="330589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7062615-B1E7-47DE-BAAF-B222C2622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70" b="10570"/>
            <a:stretch/>
          </p:blipFill>
          <p:spPr>
            <a:xfrm>
              <a:off x="3404260" y="3011926"/>
              <a:ext cx="1557911" cy="391519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AE8EBEC-D8B7-4FAB-B27E-B9DA9D26541A}"/>
                </a:ext>
              </a:extLst>
            </p:cNvPr>
            <p:cNvGrpSpPr/>
            <p:nvPr/>
          </p:nvGrpSpPr>
          <p:grpSpPr>
            <a:xfrm>
              <a:off x="8345629" y="929458"/>
              <a:ext cx="3207794" cy="2250812"/>
              <a:chOff x="371848" y="370800"/>
              <a:chExt cx="7199081" cy="5266622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B45272C7-B69B-47BC-946F-43FA434D25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5665" y="1815346"/>
                <a:ext cx="7035264" cy="290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72943B-85DF-45D7-BE7E-77173955DFBB}"/>
                  </a:ext>
                </a:extLst>
              </p:cNvPr>
              <p:cNvSpPr/>
              <p:nvPr/>
            </p:nvSpPr>
            <p:spPr>
              <a:xfrm>
                <a:off x="4151784" y="370800"/>
                <a:ext cx="216024" cy="3939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2E82F7-7702-4614-8D43-6ACB2CB32ADC}"/>
                  </a:ext>
                </a:extLst>
              </p:cNvPr>
              <p:cNvSpPr/>
              <p:nvPr/>
            </p:nvSpPr>
            <p:spPr>
              <a:xfrm>
                <a:off x="371848" y="407747"/>
                <a:ext cx="323552" cy="3939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8B5F2F-379E-447D-8CB8-2C50DC746465}"/>
                  </a:ext>
                </a:extLst>
              </p:cNvPr>
              <p:cNvSpPr/>
              <p:nvPr/>
            </p:nvSpPr>
            <p:spPr>
              <a:xfrm>
                <a:off x="1034134" y="5243518"/>
                <a:ext cx="5421906" cy="3939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CD7C1469-CDFE-418C-A361-54CD97ACA11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682424" y="1580847"/>
              <a:ext cx="3439058" cy="782987"/>
            </a:xfrm>
            <a:prstGeom prst="straightConnector1">
              <a:avLst/>
            </a:prstGeom>
            <a:ln w="571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184C348A-D729-4CB7-9332-1E4930637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834" y="2504707"/>
              <a:ext cx="2162950" cy="904371"/>
            </a:xfrm>
            <a:prstGeom prst="straightConnector1">
              <a:avLst/>
            </a:prstGeom>
            <a:ln w="571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AFB6C13-FC5B-466B-B626-E8225AEDBF5F}"/>
                </a:ext>
              </a:extLst>
            </p:cNvPr>
            <p:cNvSpPr txBox="1"/>
            <p:nvPr/>
          </p:nvSpPr>
          <p:spPr>
            <a:xfrm rot="721441">
              <a:off x="5607800" y="1287295"/>
              <a:ext cx="1980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Mathematic modeling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84240B9-C213-4899-A250-CB35D9C5B3CD}"/>
                </a:ext>
              </a:extLst>
            </p:cNvPr>
            <p:cNvSpPr txBox="1"/>
            <p:nvPr/>
          </p:nvSpPr>
          <p:spPr>
            <a:xfrm rot="20214125">
              <a:off x="5200610" y="2672879"/>
              <a:ext cx="1749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Constraint  forcing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92EE4807-81A7-4214-BF62-341E7EF9D860}"/>
                </a:ext>
              </a:extLst>
            </p:cNvPr>
            <p:cNvCxnSpPr>
              <a:cxnSpLocks/>
            </p:cNvCxnSpPr>
            <p:nvPr/>
          </p:nvCxnSpPr>
          <p:spPr>
            <a:xfrm>
              <a:off x="3219463" y="2328495"/>
              <a:ext cx="812311" cy="576233"/>
            </a:xfrm>
            <a:prstGeom prst="straightConnector1">
              <a:avLst/>
            </a:prstGeom>
            <a:ln w="571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F957FDEF-607C-40F4-BFAE-8A0D56690314}"/>
                </a:ext>
              </a:extLst>
            </p:cNvPr>
            <p:cNvSpPr txBox="1"/>
            <p:nvPr/>
          </p:nvSpPr>
          <p:spPr>
            <a:xfrm rot="685851">
              <a:off x="6463570" y="2101516"/>
              <a:ext cx="1420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/>
                <a:t>Uncertainties</a:t>
              </a:r>
              <a:endParaRPr lang="fr-FR" sz="1600" dirty="0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0309C178-19FB-C066-ABD7-21325AA6D580}"/>
                </a:ext>
              </a:extLst>
            </p:cNvPr>
            <p:cNvGrpSpPr/>
            <p:nvPr/>
          </p:nvGrpSpPr>
          <p:grpSpPr>
            <a:xfrm>
              <a:off x="9350333" y="103182"/>
              <a:ext cx="2387933" cy="1498652"/>
              <a:chOff x="9350333" y="103182"/>
              <a:chExt cx="2387933" cy="1498652"/>
            </a:xfrm>
          </p:grpSpPr>
          <p:sp>
            <p:nvSpPr>
              <p:cNvPr id="35" name="Flèche : en arc 34">
                <a:extLst>
                  <a:ext uri="{FF2B5EF4-FFF2-40B4-BE49-F238E27FC236}">
                    <a16:creationId xmlns:a16="http://schemas.microsoft.com/office/drawing/2014/main" id="{C6BC087C-F5CE-4931-953E-86A641315908}"/>
                  </a:ext>
                </a:extLst>
              </p:cNvPr>
              <p:cNvSpPr/>
              <p:nvPr/>
            </p:nvSpPr>
            <p:spPr>
              <a:xfrm flipV="1">
                <a:off x="10572144" y="103182"/>
                <a:ext cx="1166122" cy="1498652"/>
              </a:xfrm>
              <a:prstGeom prst="circularArrow">
                <a:avLst>
                  <a:gd name="adj1" fmla="val 12084"/>
                  <a:gd name="adj2" fmla="val 1294104"/>
                  <a:gd name="adj3" fmla="val 20990586"/>
                  <a:gd name="adj4" fmla="val 15024342"/>
                  <a:gd name="adj5" fmla="val 17213"/>
                </a:avLst>
              </a:prstGeom>
              <a:solidFill>
                <a:srgbClr val="FF5D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FF7DCE7-E8CA-D419-0F24-F66DFF62F56D}"/>
                  </a:ext>
                </a:extLst>
              </p:cNvPr>
              <p:cNvSpPr txBox="1"/>
              <p:nvPr/>
            </p:nvSpPr>
            <p:spPr>
              <a:xfrm>
                <a:off x="9350333" y="590448"/>
                <a:ext cx="17220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Epistemic</a:t>
                </a:r>
                <a:r>
                  <a:rPr lang="fr-FR" dirty="0"/>
                  <a:t> </a:t>
                </a:r>
                <a:r>
                  <a:rPr lang="fr-FR" dirty="0" err="1"/>
                  <a:t>Uncertainties</a:t>
                </a:r>
                <a:endParaRPr lang="fr-FR" dirty="0"/>
              </a:p>
              <a:p>
                <a:r>
                  <a:rPr lang="fr-FR" dirty="0"/>
                  <a:t> </a:t>
                </a:r>
              </a:p>
            </p:txBody>
          </p:sp>
        </p:grpSp>
      </p:grpSp>
      <p:sp>
        <p:nvSpPr>
          <p:cNvPr id="113" name="Forme libre : forme 112">
            <a:extLst>
              <a:ext uri="{FF2B5EF4-FFF2-40B4-BE49-F238E27FC236}">
                <a16:creationId xmlns:a16="http://schemas.microsoft.com/office/drawing/2014/main" id="{44BB9B05-355F-5FF0-D878-6AA37EA822EE}"/>
              </a:ext>
            </a:extLst>
          </p:cNvPr>
          <p:cNvSpPr/>
          <p:nvPr/>
        </p:nvSpPr>
        <p:spPr>
          <a:xfrm>
            <a:off x="44388" y="709867"/>
            <a:ext cx="5095783" cy="4678880"/>
          </a:xfrm>
          <a:custGeom>
            <a:avLst/>
            <a:gdLst>
              <a:gd name="connsiteX0" fmla="*/ 44388 w 5140171"/>
              <a:gd name="connsiteY0" fmla="*/ 8877 h 5131293"/>
              <a:gd name="connsiteX1" fmla="*/ 5086905 w 5140171"/>
              <a:gd name="connsiteY1" fmla="*/ 0 h 5131293"/>
              <a:gd name="connsiteX2" fmla="*/ 5140171 w 5140171"/>
              <a:gd name="connsiteY2" fmla="*/ 3728621 h 5131293"/>
              <a:gd name="connsiteX3" fmla="*/ 2769833 w 5140171"/>
              <a:gd name="connsiteY3" fmla="*/ 3710866 h 5131293"/>
              <a:gd name="connsiteX4" fmla="*/ 2760955 w 5140171"/>
              <a:gd name="connsiteY4" fmla="*/ 5131293 h 5131293"/>
              <a:gd name="connsiteX5" fmla="*/ 0 w 5140171"/>
              <a:gd name="connsiteY5" fmla="*/ 5104660 h 5131293"/>
              <a:gd name="connsiteX6" fmla="*/ 44388 w 5140171"/>
              <a:gd name="connsiteY6" fmla="*/ 8877 h 5131293"/>
              <a:gd name="connsiteX0" fmla="*/ 0 w 5095783"/>
              <a:gd name="connsiteY0" fmla="*/ 8877 h 5131293"/>
              <a:gd name="connsiteX1" fmla="*/ 5042517 w 5095783"/>
              <a:gd name="connsiteY1" fmla="*/ 0 h 5131293"/>
              <a:gd name="connsiteX2" fmla="*/ 5095783 w 5095783"/>
              <a:gd name="connsiteY2" fmla="*/ 3728621 h 5131293"/>
              <a:gd name="connsiteX3" fmla="*/ 2725445 w 5095783"/>
              <a:gd name="connsiteY3" fmla="*/ 3710866 h 5131293"/>
              <a:gd name="connsiteX4" fmla="*/ 2716567 w 5095783"/>
              <a:gd name="connsiteY4" fmla="*/ 5131293 h 5131293"/>
              <a:gd name="connsiteX5" fmla="*/ 62 w 5095783"/>
              <a:gd name="connsiteY5" fmla="*/ 5125552 h 5131293"/>
              <a:gd name="connsiteX6" fmla="*/ 0 w 5095783"/>
              <a:gd name="connsiteY6" fmla="*/ 8877 h 513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5783" h="5131293">
                <a:moveTo>
                  <a:pt x="0" y="8877"/>
                </a:moveTo>
                <a:lnTo>
                  <a:pt x="5042517" y="0"/>
                </a:lnTo>
                <a:lnTo>
                  <a:pt x="5095783" y="3728621"/>
                </a:lnTo>
                <a:lnTo>
                  <a:pt x="2725445" y="3710866"/>
                </a:lnTo>
                <a:cubicBezTo>
                  <a:pt x="2722486" y="4184342"/>
                  <a:pt x="2719526" y="4657817"/>
                  <a:pt x="2716567" y="5131293"/>
                </a:cubicBezTo>
                <a:lnTo>
                  <a:pt x="62" y="5125552"/>
                </a:lnTo>
                <a:cubicBezTo>
                  <a:pt x="41" y="3419994"/>
                  <a:pt x="21" y="1714435"/>
                  <a:pt x="0" y="887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C094BC-9AC8-ECF0-45B8-46665B90EB9F}"/>
              </a:ext>
            </a:extLst>
          </p:cNvPr>
          <p:cNvSpPr/>
          <p:nvPr/>
        </p:nvSpPr>
        <p:spPr>
          <a:xfrm>
            <a:off x="4451936" y="4202134"/>
            <a:ext cx="4930208" cy="2173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AA55565E-D479-4B47-F652-2717EA9317D2}"/>
              </a:ext>
            </a:extLst>
          </p:cNvPr>
          <p:cNvGrpSpPr/>
          <p:nvPr/>
        </p:nvGrpSpPr>
        <p:grpSpPr>
          <a:xfrm>
            <a:off x="2040798" y="3962583"/>
            <a:ext cx="9778439" cy="2840218"/>
            <a:chOff x="2040798" y="3962583"/>
            <a:chExt cx="9778439" cy="2840218"/>
          </a:xfrm>
        </p:grpSpPr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DDDA3ABD-D782-7ABB-DE8F-FC6661A3BAC7}"/>
                </a:ext>
              </a:extLst>
            </p:cNvPr>
            <p:cNvGrpSpPr/>
            <p:nvPr/>
          </p:nvGrpSpPr>
          <p:grpSpPr>
            <a:xfrm>
              <a:off x="2040798" y="4023864"/>
              <a:ext cx="2834487" cy="2778937"/>
              <a:chOff x="4740288" y="3897071"/>
              <a:chExt cx="2834487" cy="277893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24AC18-BFFA-40B9-CB16-66B978790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1" b="25074"/>
              <a:stretch/>
            </p:blipFill>
            <p:spPr bwMode="auto">
              <a:xfrm flipH="1">
                <a:off x="5788157" y="3897071"/>
                <a:ext cx="1786618" cy="1281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C3853007-3177-8C30-1666-C051622D9450}"/>
                  </a:ext>
                </a:extLst>
              </p:cNvPr>
              <p:cNvCxnSpPr>
                <a:cxnSpLocks/>
                <a:stCxn id="1026" idx="2"/>
              </p:cNvCxnSpPr>
              <p:nvPr/>
            </p:nvCxnSpPr>
            <p:spPr>
              <a:xfrm>
                <a:off x="6681466" y="5178099"/>
                <a:ext cx="0" cy="875989"/>
              </a:xfrm>
              <a:prstGeom prst="line">
                <a:avLst/>
              </a:prstGeom>
              <a:ln w="38100">
                <a:solidFill>
                  <a:srgbClr val="1817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95">
                <a:extLst>
                  <a:ext uri="{FF2B5EF4-FFF2-40B4-BE49-F238E27FC236}">
                    <a16:creationId xmlns:a16="http://schemas.microsoft.com/office/drawing/2014/main" id="{620D6893-E1E8-BB03-6FA5-8105B0734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1466" y="5416420"/>
                <a:ext cx="580318" cy="553455"/>
              </a:xfrm>
              <a:prstGeom prst="line">
                <a:avLst/>
              </a:prstGeom>
              <a:ln w="38100">
                <a:solidFill>
                  <a:srgbClr val="1817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98">
                <a:extLst>
                  <a:ext uri="{FF2B5EF4-FFF2-40B4-BE49-F238E27FC236}">
                    <a16:creationId xmlns:a16="http://schemas.microsoft.com/office/drawing/2014/main" id="{4AC3961F-4CE8-79BC-91E1-DCF7E9077B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0309" y="5416420"/>
                <a:ext cx="501157" cy="553455"/>
              </a:xfrm>
              <a:prstGeom prst="line">
                <a:avLst/>
              </a:prstGeom>
              <a:ln w="38100">
                <a:solidFill>
                  <a:srgbClr val="1817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>
                <a:extLst>
                  <a:ext uri="{FF2B5EF4-FFF2-40B4-BE49-F238E27FC236}">
                    <a16:creationId xmlns:a16="http://schemas.microsoft.com/office/drawing/2014/main" id="{D6E6E437-0854-FE6D-549F-6CD84CEF75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2710" y="6054088"/>
                <a:ext cx="348756" cy="524720"/>
              </a:xfrm>
              <a:prstGeom prst="line">
                <a:avLst/>
              </a:prstGeom>
              <a:ln w="38100">
                <a:solidFill>
                  <a:srgbClr val="1817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104">
                <a:extLst>
                  <a:ext uri="{FF2B5EF4-FFF2-40B4-BE49-F238E27FC236}">
                    <a16:creationId xmlns:a16="http://schemas.microsoft.com/office/drawing/2014/main" id="{1CD5F38B-A061-1E42-F8F8-4C47532A1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1466" y="6054088"/>
                <a:ext cx="290159" cy="621920"/>
              </a:xfrm>
              <a:prstGeom prst="line">
                <a:avLst/>
              </a:prstGeom>
              <a:ln w="38100">
                <a:solidFill>
                  <a:srgbClr val="1817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99CD4A26-1CC4-6546-56D5-CC16E058F068}"/>
                  </a:ext>
                </a:extLst>
              </p:cNvPr>
              <p:cNvSpPr txBox="1"/>
              <p:nvPr/>
            </p:nvSpPr>
            <p:spPr>
              <a:xfrm rot="19296094">
                <a:off x="4740288" y="5430534"/>
                <a:ext cx="17499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Cognitive processes</a:t>
                </a:r>
              </a:p>
            </p:txBody>
          </p:sp>
        </p:grpSp>
        <p:grpSp>
          <p:nvGrpSpPr>
            <p:cNvPr id="1025" name="Groupe 1024">
              <a:extLst>
                <a:ext uri="{FF2B5EF4-FFF2-40B4-BE49-F238E27FC236}">
                  <a16:creationId xmlns:a16="http://schemas.microsoft.com/office/drawing/2014/main" id="{52C6082C-A37F-F0CC-6C53-FC974792F47B}"/>
                </a:ext>
              </a:extLst>
            </p:cNvPr>
            <p:cNvGrpSpPr/>
            <p:nvPr/>
          </p:nvGrpSpPr>
          <p:grpSpPr>
            <a:xfrm>
              <a:off x="7666333" y="3962583"/>
              <a:ext cx="4152904" cy="2566576"/>
              <a:chOff x="7666333" y="3962583"/>
              <a:chExt cx="4152904" cy="2566576"/>
            </a:xfrm>
          </p:grpSpPr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C077B3BA-2678-5110-B750-72BA5C6A07F4}"/>
                  </a:ext>
                </a:extLst>
              </p:cNvPr>
              <p:cNvSpPr txBox="1"/>
              <p:nvPr/>
            </p:nvSpPr>
            <p:spPr>
              <a:xfrm>
                <a:off x="8938853" y="3962583"/>
                <a:ext cx="2518848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Defining studied zones</a:t>
                </a:r>
              </a:p>
            </p:txBody>
          </p:sp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35FE5212-4198-8EC1-059F-145713CFBC30}"/>
                  </a:ext>
                </a:extLst>
              </p:cNvPr>
              <p:cNvSpPr txBox="1"/>
              <p:nvPr/>
            </p:nvSpPr>
            <p:spPr>
              <a:xfrm>
                <a:off x="7666333" y="4420467"/>
                <a:ext cx="2545041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Selecting input data </a:t>
                </a:r>
              </a:p>
            </p:txBody>
          </p:sp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BFA8CFA8-9B24-7B08-1166-4A53CBCEA157}"/>
                  </a:ext>
                </a:extLst>
              </p:cNvPr>
              <p:cNvSpPr txBox="1"/>
              <p:nvPr/>
            </p:nvSpPr>
            <p:spPr>
              <a:xfrm>
                <a:off x="8462054" y="6005939"/>
                <a:ext cx="21361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Upgrading knowledge with new information</a:t>
                </a:r>
              </a:p>
            </p:txBody>
          </p:sp>
          <p:sp>
            <p:nvSpPr>
              <p:cNvPr id="125" name="ZoneTexte 124">
                <a:extLst>
                  <a:ext uri="{FF2B5EF4-FFF2-40B4-BE49-F238E27FC236}">
                    <a16:creationId xmlns:a16="http://schemas.microsoft.com/office/drawing/2014/main" id="{60EE007E-0BB2-6321-E4EF-C54F74466509}"/>
                  </a:ext>
                </a:extLst>
              </p:cNvPr>
              <p:cNvSpPr txBox="1"/>
              <p:nvPr/>
            </p:nvSpPr>
            <p:spPr>
              <a:xfrm>
                <a:off x="9696429" y="4831293"/>
                <a:ext cx="212280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Extracting information from initial data</a:t>
                </a:r>
              </a:p>
            </p:txBody>
          </p:sp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8D5E558B-17AC-A0C1-CE6C-FF33514B5457}"/>
                  </a:ext>
                </a:extLst>
              </p:cNvPr>
              <p:cNvSpPr txBox="1"/>
              <p:nvPr/>
            </p:nvSpPr>
            <p:spPr>
              <a:xfrm>
                <a:off x="9054718" y="5547800"/>
                <a:ext cx="2402983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Interpretation process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53ED5409-D60C-7DC8-0735-748DD687C7F5}"/>
              </a:ext>
            </a:extLst>
          </p:cNvPr>
          <p:cNvGrpSpPr/>
          <p:nvPr/>
        </p:nvGrpSpPr>
        <p:grpSpPr>
          <a:xfrm>
            <a:off x="2896099" y="3816792"/>
            <a:ext cx="4724693" cy="2621417"/>
            <a:chOff x="2896099" y="3816792"/>
            <a:chExt cx="4724693" cy="2621417"/>
          </a:xfrm>
        </p:grpSpPr>
        <p:grpSp>
          <p:nvGrpSpPr>
            <p:cNvPr id="1024" name="Groupe 1023">
              <a:extLst>
                <a:ext uri="{FF2B5EF4-FFF2-40B4-BE49-F238E27FC236}">
                  <a16:creationId xmlns:a16="http://schemas.microsoft.com/office/drawing/2014/main" id="{2AA549AE-25E8-5157-CF14-F179FC78031A}"/>
                </a:ext>
              </a:extLst>
            </p:cNvPr>
            <p:cNvGrpSpPr/>
            <p:nvPr/>
          </p:nvGrpSpPr>
          <p:grpSpPr>
            <a:xfrm>
              <a:off x="4787376" y="4597041"/>
              <a:ext cx="2833416" cy="1841168"/>
              <a:chOff x="4787376" y="4597041"/>
              <a:chExt cx="2833416" cy="1841168"/>
            </a:xfrm>
          </p:grpSpPr>
          <p:sp>
            <p:nvSpPr>
              <p:cNvPr id="117" name="Ellipse 116">
                <a:extLst>
                  <a:ext uri="{FF2B5EF4-FFF2-40B4-BE49-F238E27FC236}">
                    <a16:creationId xmlns:a16="http://schemas.microsoft.com/office/drawing/2014/main" id="{88C0E4B3-E777-3DBD-32B8-F3C797928B2C}"/>
                  </a:ext>
                </a:extLst>
              </p:cNvPr>
              <p:cNvSpPr/>
              <p:nvPr/>
            </p:nvSpPr>
            <p:spPr>
              <a:xfrm>
                <a:off x="5207046" y="5949190"/>
                <a:ext cx="1280237" cy="489019"/>
              </a:xfrm>
              <a:prstGeom prst="ellipse">
                <a:avLst/>
              </a:prstGeom>
              <a:solidFill>
                <a:srgbClr val="FD9C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rgbClr val="FF7171"/>
                    </a:solidFill>
                  </a:rPr>
                  <a:t>Learning</a:t>
                </a:r>
              </a:p>
            </p:txBody>
          </p:sp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7A5F8B55-CA04-4DBA-064F-6A204F758E7C}"/>
                  </a:ext>
                </a:extLst>
              </p:cNvPr>
              <p:cNvSpPr/>
              <p:nvPr/>
            </p:nvSpPr>
            <p:spPr>
              <a:xfrm>
                <a:off x="6102712" y="5491106"/>
                <a:ext cx="1518080" cy="781102"/>
              </a:xfrm>
              <a:prstGeom prst="ellipse">
                <a:avLst/>
              </a:prstGeom>
              <a:solidFill>
                <a:srgbClr val="FADC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Memory</a:t>
                </a:r>
                <a:endParaRPr lang="fr-FR" dirty="0"/>
              </a:p>
            </p:txBody>
          </p: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D388C454-E8F2-9288-8791-176CF42A2CA8}"/>
                  </a:ext>
                </a:extLst>
              </p:cNvPr>
              <p:cNvSpPr/>
              <p:nvPr/>
            </p:nvSpPr>
            <p:spPr>
              <a:xfrm>
                <a:off x="6075580" y="4963962"/>
                <a:ext cx="1518080" cy="781102"/>
              </a:xfrm>
              <a:prstGeom prst="ellipse">
                <a:avLst/>
              </a:prstGeom>
              <a:solidFill>
                <a:srgbClr val="DAB5D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/>
                  <a:t>Evaluating</a:t>
                </a:r>
                <a:endParaRPr lang="fr-FR" dirty="0"/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89C14059-5B7B-0070-2F4D-461E2A33C0AB}"/>
                  </a:ext>
                </a:extLst>
              </p:cNvPr>
              <p:cNvSpPr/>
              <p:nvPr/>
            </p:nvSpPr>
            <p:spPr>
              <a:xfrm>
                <a:off x="4875286" y="4597041"/>
                <a:ext cx="1698708" cy="781102"/>
              </a:xfrm>
              <a:prstGeom prst="ellipse">
                <a:avLst/>
              </a:prstGeom>
              <a:solidFill>
                <a:srgbClr val="51DC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Information </a:t>
                </a:r>
                <a:r>
                  <a:rPr lang="fr-FR" sz="1600" dirty="0" err="1"/>
                  <a:t>processing</a:t>
                </a:r>
                <a:endParaRPr lang="fr-FR" dirty="0"/>
              </a:p>
            </p:txBody>
          </p:sp>
          <p:sp>
            <p:nvSpPr>
              <p:cNvPr id="118" name="Ellipse 117">
                <a:extLst>
                  <a:ext uri="{FF2B5EF4-FFF2-40B4-BE49-F238E27FC236}">
                    <a16:creationId xmlns:a16="http://schemas.microsoft.com/office/drawing/2014/main" id="{95660584-2B8D-67F3-AECA-4D4B7A372249}"/>
                  </a:ext>
                </a:extLst>
              </p:cNvPr>
              <p:cNvSpPr/>
              <p:nvPr/>
            </p:nvSpPr>
            <p:spPr>
              <a:xfrm>
                <a:off x="4787376" y="5274795"/>
                <a:ext cx="1605378" cy="781102"/>
              </a:xfrm>
              <a:prstGeom prst="ellipse">
                <a:avLst/>
              </a:prstGeom>
              <a:solidFill>
                <a:srgbClr val="4FB4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/>
                  <a:t>Reasoning</a:t>
                </a:r>
                <a:endParaRPr lang="fr-FR" sz="1600" dirty="0"/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BDB1837-ACC8-77A3-D083-6C293CB3B61E}"/>
                </a:ext>
              </a:extLst>
            </p:cNvPr>
            <p:cNvGrpSpPr/>
            <p:nvPr/>
          </p:nvGrpSpPr>
          <p:grpSpPr>
            <a:xfrm>
              <a:off x="2896099" y="3816792"/>
              <a:ext cx="2212995" cy="1527816"/>
              <a:chOff x="852083" y="5136721"/>
              <a:chExt cx="2212995" cy="152781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BBBE25-8C84-357C-2E5C-1F297478485A}"/>
                  </a:ext>
                </a:extLst>
              </p:cNvPr>
              <p:cNvSpPr/>
              <p:nvPr/>
            </p:nvSpPr>
            <p:spPr>
              <a:xfrm>
                <a:off x="1287576" y="5136721"/>
                <a:ext cx="1249681" cy="1474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20804189-97F3-E13D-3E84-20D56A8D8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1" b="63301"/>
              <a:stretch/>
            </p:blipFill>
            <p:spPr bwMode="auto">
              <a:xfrm rot="19378195" flipH="1">
                <a:off x="852083" y="5158983"/>
                <a:ext cx="1786618" cy="553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31FC786B-2276-DD28-9894-8D2A4D401D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699" b="23164"/>
              <a:stretch/>
            </p:blipFill>
            <p:spPr bwMode="auto">
              <a:xfrm flipH="1">
                <a:off x="1036533" y="5900602"/>
                <a:ext cx="1786618" cy="763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E8BE77C-0158-8042-AF2B-14DCD84B4620}"/>
                  </a:ext>
                </a:extLst>
              </p:cNvPr>
              <p:cNvSpPr/>
              <p:nvPr/>
            </p:nvSpPr>
            <p:spPr>
              <a:xfrm>
                <a:off x="2150678" y="5577441"/>
                <a:ext cx="914400" cy="914400"/>
              </a:xfrm>
              <a:prstGeom prst="arc">
                <a:avLst>
                  <a:gd name="adj1" fmla="val 13609122"/>
                  <a:gd name="adj2" fmla="val 20643276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0" name="Sous-titre 2">
            <a:extLst>
              <a:ext uri="{FF2B5EF4-FFF2-40B4-BE49-F238E27FC236}">
                <a16:creationId xmlns:a16="http://schemas.microsoft.com/office/drawing/2014/main" id="{A7B3E184-BFED-1ED4-E3D5-C1E7F07F558D}"/>
              </a:ext>
            </a:extLst>
          </p:cNvPr>
          <p:cNvSpPr txBox="1">
            <a:spLocks/>
          </p:cNvSpPr>
          <p:nvPr/>
        </p:nvSpPr>
        <p:spPr>
          <a:xfrm>
            <a:off x="158535" y="26385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50" name="Sous-titre 2">
            <a:extLst>
              <a:ext uri="{FF2B5EF4-FFF2-40B4-BE49-F238E27FC236}">
                <a16:creationId xmlns:a16="http://schemas.microsoft.com/office/drawing/2014/main" id="{41F3587A-37F3-721D-F9EF-7E38BDEA70B3}"/>
              </a:ext>
            </a:extLst>
          </p:cNvPr>
          <p:cNvSpPr txBox="1">
            <a:spLocks/>
          </p:cNvSpPr>
          <p:nvPr/>
        </p:nvSpPr>
        <p:spPr>
          <a:xfrm>
            <a:off x="1470500" y="49599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4F5D67"/>
                </a:solidFill>
              </a:rPr>
              <a:t>PhD </a:t>
            </a:r>
            <a:r>
              <a:rPr lang="fr-FR" b="1" dirty="0" err="1">
                <a:solidFill>
                  <a:srgbClr val="4F5D67"/>
                </a:solidFill>
              </a:rPr>
              <a:t>project</a:t>
            </a:r>
            <a:endParaRPr lang="fr-FR" b="1" dirty="0">
              <a:solidFill>
                <a:srgbClr val="4F5D67"/>
              </a:solidFill>
            </a:endParaRPr>
          </a:p>
        </p:txBody>
      </p:sp>
      <p:sp>
        <p:nvSpPr>
          <p:cNvPr id="51" name="Espace réservé du numéro de diapositive 5">
            <a:extLst>
              <a:ext uri="{FF2B5EF4-FFF2-40B4-BE49-F238E27FC236}">
                <a16:creationId xmlns:a16="http://schemas.microsoft.com/office/drawing/2014/main" id="{0270312F-7150-3D82-6E79-ED0DC669F577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3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3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F10D8B-6DE8-CE98-A560-20B81A544ECF}"/>
              </a:ext>
            </a:extLst>
          </p:cNvPr>
          <p:cNvGrpSpPr/>
          <p:nvPr/>
        </p:nvGrpSpPr>
        <p:grpSpPr>
          <a:xfrm>
            <a:off x="0" y="490499"/>
            <a:ext cx="11989294" cy="6175579"/>
            <a:chOff x="0" y="627222"/>
            <a:chExt cx="11989294" cy="61755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2842E4-704C-1CC2-E742-9A80F51D9BB4}"/>
                </a:ext>
              </a:extLst>
            </p:cNvPr>
            <p:cNvSpPr/>
            <p:nvPr/>
          </p:nvSpPr>
          <p:spPr>
            <a:xfrm>
              <a:off x="0" y="627222"/>
              <a:ext cx="11989294" cy="6175579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0DAB098-85E1-1E76-6578-044A6115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6590" y="672075"/>
              <a:ext cx="8566320" cy="5363889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F0F97E2-CCB7-88AE-0CA6-203AEDD6978D}"/>
                </a:ext>
              </a:extLst>
            </p:cNvPr>
            <p:cNvSpPr txBox="1"/>
            <p:nvPr/>
          </p:nvSpPr>
          <p:spPr>
            <a:xfrm>
              <a:off x="3734733" y="5952815"/>
              <a:ext cx="44815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endPara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2193F87D-7141-3100-A4F0-89C066D93987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3C76DC-7213-EA8C-880B-2A1F2881576A}"/>
              </a:ext>
            </a:extLst>
          </p:cNvPr>
          <p:cNvSpPr txBox="1">
            <a:spLocks/>
          </p:cNvSpPr>
          <p:nvPr/>
        </p:nvSpPr>
        <p:spPr>
          <a:xfrm>
            <a:off x="1470500" y="49599"/>
            <a:ext cx="5451477" cy="67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4F5D67"/>
                </a:solidFill>
              </a:rPr>
              <a:t>Proposed</a:t>
            </a:r>
            <a:r>
              <a:rPr lang="fr-FR" b="1" dirty="0">
                <a:solidFill>
                  <a:srgbClr val="4F5D67"/>
                </a:solidFill>
              </a:rPr>
              <a:t> </a:t>
            </a:r>
            <a:r>
              <a:rPr lang="fr-FR" b="1" dirty="0" err="1">
                <a:solidFill>
                  <a:srgbClr val="4F5D67"/>
                </a:solidFill>
              </a:rPr>
              <a:t>ontological</a:t>
            </a:r>
            <a:r>
              <a:rPr lang="fr-FR" b="1" dirty="0">
                <a:solidFill>
                  <a:srgbClr val="4F5D67"/>
                </a:solidFill>
              </a:rPr>
              <a:t> model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4D9FFD-9E30-F3AB-4115-BE48590064EB}"/>
              </a:ext>
            </a:extLst>
          </p:cNvPr>
          <p:cNvSpPr/>
          <p:nvPr/>
        </p:nvSpPr>
        <p:spPr>
          <a:xfrm>
            <a:off x="406073" y="535352"/>
            <a:ext cx="11625666" cy="5840891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21005B05-13C0-802E-D622-42AF15C6B45D}"/>
              </a:ext>
            </a:extLst>
          </p:cNvPr>
          <p:cNvGrpSpPr/>
          <p:nvPr/>
        </p:nvGrpSpPr>
        <p:grpSpPr>
          <a:xfrm>
            <a:off x="354394" y="652713"/>
            <a:ext cx="11634900" cy="5246527"/>
            <a:chOff x="354394" y="652713"/>
            <a:chExt cx="11634900" cy="52465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48677C-1180-1DCF-4DB2-C26694C791F7}"/>
                </a:ext>
              </a:extLst>
            </p:cNvPr>
            <p:cNvSpPr/>
            <p:nvPr/>
          </p:nvSpPr>
          <p:spPr>
            <a:xfrm>
              <a:off x="8216271" y="3455894"/>
              <a:ext cx="2286639" cy="103542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018BF8-C6B6-1344-25EC-A9B709745F0E}"/>
                </a:ext>
              </a:extLst>
            </p:cNvPr>
            <p:cNvSpPr/>
            <p:nvPr/>
          </p:nvSpPr>
          <p:spPr>
            <a:xfrm>
              <a:off x="1936591" y="652713"/>
              <a:ext cx="8718720" cy="1035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81419-17E4-9CA1-7298-2643E25433CD}"/>
                </a:ext>
              </a:extLst>
            </p:cNvPr>
            <p:cNvSpPr/>
            <p:nvPr/>
          </p:nvSpPr>
          <p:spPr>
            <a:xfrm>
              <a:off x="3429382" y="1850351"/>
              <a:ext cx="4121758" cy="40488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21105E5-F5EA-9E22-CF1B-7528C67E374A}"/>
                </a:ext>
              </a:extLst>
            </p:cNvPr>
            <p:cNvSpPr txBox="1"/>
            <p:nvPr/>
          </p:nvSpPr>
          <p:spPr>
            <a:xfrm>
              <a:off x="354394" y="2263830"/>
              <a:ext cx="2232211" cy="64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When</a:t>
              </a:r>
              <a:r>
                <a:rPr lang="fr-FR" dirty="0"/>
                <a:t> </a:t>
              </a:r>
              <a:r>
                <a:rPr lang="fr-FR" dirty="0" err="1"/>
                <a:t>geological</a:t>
              </a:r>
              <a:r>
                <a:rPr lang="fr-FR" dirty="0"/>
                <a:t> </a:t>
              </a:r>
              <a:r>
                <a:rPr lang="fr-FR" dirty="0" err="1"/>
                <a:t>knowledge</a:t>
              </a:r>
              <a:r>
                <a:rPr lang="fr-FR" dirty="0"/>
                <a:t> </a:t>
              </a:r>
              <a:r>
                <a:rPr lang="fr-FR" dirty="0" err="1"/>
                <a:t>needed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E288FA6-A13E-B853-E125-F37F31E3A8C2}"/>
                </a:ext>
              </a:extLst>
            </p:cNvPr>
            <p:cNvSpPr txBox="1"/>
            <p:nvPr/>
          </p:nvSpPr>
          <p:spPr>
            <a:xfrm>
              <a:off x="406073" y="4967390"/>
              <a:ext cx="2232211" cy="9233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When</a:t>
              </a:r>
              <a:r>
                <a:rPr lang="fr-FR" dirty="0"/>
                <a:t> a process of </a:t>
              </a:r>
              <a:r>
                <a:rPr lang="fr-FR" dirty="0" err="1"/>
                <a:t>interrpretation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needed</a:t>
              </a:r>
              <a:r>
                <a:rPr lang="fr-FR" dirty="0"/>
                <a:t> 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C87D1D2-BE4B-9184-3C33-6712BE5FD8B3}"/>
                </a:ext>
              </a:extLst>
            </p:cNvPr>
            <p:cNvSpPr txBox="1"/>
            <p:nvPr/>
          </p:nvSpPr>
          <p:spPr>
            <a:xfrm>
              <a:off x="9757083" y="4692040"/>
              <a:ext cx="2232211" cy="92333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When</a:t>
              </a:r>
              <a:r>
                <a:rPr lang="fr-FR" dirty="0"/>
                <a:t> building a </a:t>
              </a:r>
              <a:r>
                <a:rPr lang="fr-FR" dirty="0" err="1"/>
                <a:t>three</a:t>
              </a:r>
              <a:r>
                <a:rPr lang="fr-FR" dirty="0"/>
                <a:t> model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needed</a:t>
              </a:r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C7A458-2978-6DA8-9A8F-F1F0F65B5E3C}"/>
                </a:ext>
              </a:extLst>
            </p:cNvPr>
            <p:cNvSpPr txBox="1"/>
            <p:nvPr/>
          </p:nvSpPr>
          <p:spPr>
            <a:xfrm>
              <a:off x="10043955" y="2222266"/>
              <a:ext cx="1793652" cy="92333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When</a:t>
              </a:r>
              <a:r>
                <a:rPr lang="fr-FR" dirty="0"/>
                <a:t> an </a:t>
              </a:r>
              <a:r>
                <a:rPr lang="fr-FR" dirty="0" err="1"/>
                <a:t>interpretation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needed</a:t>
              </a:r>
              <a:endParaRPr lang="fr-FR" dirty="0"/>
            </a:p>
          </p:txBody>
        </p:sp>
        <p:cxnSp>
          <p:nvCxnSpPr>
            <p:cNvPr id="21" name="Connecteur : en angle 20">
              <a:extLst>
                <a:ext uri="{FF2B5EF4-FFF2-40B4-BE49-F238E27FC236}">
                  <a16:creationId xmlns:a16="http://schemas.microsoft.com/office/drawing/2014/main" id="{A8D5C754-5BCC-1CDC-7E33-57BABFC137AF}"/>
                </a:ext>
              </a:extLst>
            </p:cNvPr>
            <p:cNvCxnSpPr>
              <a:endCxn id="7" idx="0"/>
            </p:cNvCxnSpPr>
            <p:nvPr/>
          </p:nvCxnSpPr>
          <p:spPr>
            <a:xfrm rot="5400000">
              <a:off x="1163301" y="1490540"/>
              <a:ext cx="1080489" cy="466090"/>
            </a:xfrm>
            <a:prstGeom prst="bentConnector3">
              <a:avLst>
                <a:gd name="adj1" fmla="val 6441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 : en angle 40">
              <a:extLst>
                <a:ext uri="{FF2B5EF4-FFF2-40B4-BE49-F238E27FC236}">
                  <a16:creationId xmlns:a16="http://schemas.microsoft.com/office/drawing/2014/main" id="{AA93ABC7-F254-2943-85D1-63A1CCD62780}"/>
                </a:ext>
              </a:extLst>
            </p:cNvPr>
            <p:cNvCxnSpPr>
              <a:endCxn id="8" idx="0"/>
            </p:cNvCxnSpPr>
            <p:nvPr/>
          </p:nvCxnSpPr>
          <p:spPr>
            <a:xfrm rot="10800000" flipV="1">
              <a:off x="1522180" y="3912442"/>
              <a:ext cx="1907203" cy="1054948"/>
            </a:xfrm>
            <a:prstGeom prst="bentConnector2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 : en angle 56">
              <a:extLst>
                <a:ext uri="{FF2B5EF4-FFF2-40B4-BE49-F238E27FC236}">
                  <a16:creationId xmlns:a16="http://schemas.microsoft.com/office/drawing/2014/main" id="{608BBF9B-03AC-A621-3C68-04B058348819}"/>
                </a:ext>
              </a:extLst>
            </p:cNvPr>
            <p:cNvCxnSpPr>
              <a:cxnSpLocks/>
              <a:stCxn id="10" idx="2"/>
              <a:endCxn id="4" idx="3"/>
            </p:cNvCxnSpPr>
            <p:nvPr/>
          </p:nvCxnSpPr>
          <p:spPr>
            <a:xfrm rot="5400000">
              <a:off x="10307841" y="3340666"/>
              <a:ext cx="828010" cy="437871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 : en angle 59">
              <a:extLst>
                <a:ext uri="{FF2B5EF4-FFF2-40B4-BE49-F238E27FC236}">
                  <a16:creationId xmlns:a16="http://schemas.microsoft.com/office/drawing/2014/main" id="{5638ED2E-E476-4A3A-8542-7F3CA9497C7A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16200000" flipV="1">
              <a:off x="10376738" y="4099778"/>
              <a:ext cx="718434" cy="466090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7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2193F87D-7141-3100-A4F0-89C066D93987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8EA56F-F8D7-7FBE-47C6-6A86E6750062}"/>
              </a:ext>
            </a:extLst>
          </p:cNvPr>
          <p:cNvGrpSpPr/>
          <p:nvPr/>
        </p:nvGrpSpPr>
        <p:grpSpPr>
          <a:xfrm>
            <a:off x="0" y="58349"/>
            <a:ext cx="11771790" cy="6511127"/>
            <a:chOff x="0" y="58349"/>
            <a:chExt cx="11771790" cy="6511127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C4F10D8B-6DE8-CE98-A560-20B81A544ECF}"/>
                </a:ext>
              </a:extLst>
            </p:cNvPr>
            <p:cNvGrpSpPr/>
            <p:nvPr/>
          </p:nvGrpSpPr>
          <p:grpSpPr>
            <a:xfrm>
              <a:off x="0" y="490499"/>
              <a:ext cx="11771790" cy="6078977"/>
              <a:chOff x="0" y="627222"/>
              <a:chExt cx="11771790" cy="607897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2842E4-704C-1CC2-E742-9A80F51D9BB4}"/>
                  </a:ext>
                </a:extLst>
              </p:cNvPr>
              <p:cNvSpPr/>
              <p:nvPr/>
            </p:nvSpPr>
            <p:spPr>
              <a:xfrm>
                <a:off x="0" y="627222"/>
                <a:ext cx="11771790" cy="6078977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E0DAB098-85E1-1E76-6578-044A61158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590" y="672075"/>
                <a:ext cx="8566320" cy="5363889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F0F97E2-CCB7-88AE-0CA6-203AEDD6978D}"/>
                  </a:ext>
                </a:extLst>
              </p:cNvPr>
              <p:cNvSpPr txBox="1"/>
              <p:nvPr/>
            </p:nvSpPr>
            <p:spPr>
              <a:xfrm>
                <a:off x="3734733" y="5952815"/>
                <a:ext cx="448153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0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Proposed</a:t>
                </a:r>
                <a:r>
                  <a:rPr lang="fr-FR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fr-FR" sz="20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ontological</a:t>
                </a:r>
                <a:r>
                  <a:rPr lang="fr-FR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model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BEA80C-3AB0-5D73-1D4C-9840C5925960}"/>
                </a:ext>
              </a:extLst>
            </p:cNvPr>
            <p:cNvSpPr/>
            <p:nvPr/>
          </p:nvSpPr>
          <p:spPr>
            <a:xfrm>
              <a:off x="1800808" y="1567544"/>
              <a:ext cx="9134670" cy="4808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CB8D3D-7605-99DE-C126-801FFB86B644}"/>
                </a:ext>
              </a:extLst>
            </p:cNvPr>
            <p:cNvSpPr/>
            <p:nvPr/>
          </p:nvSpPr>
          <p:spPr>
            <a:xfrm>
              <a:off x="4440989" y="1135394"/>
              <a:ext cx="4282752" cy="4808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128260-B03E-3497-B534-3C84FB336428}"/>
                </a:ext>
              </a:extLst>
            </p:cNvPr>
            <p:cNvSpPr/>
            <p:nvPr/>
          </p:nvSpPr>
          <p:spPr>
            <a:xfrm>
              <a:off x="625151" y="58349"/>
              <a:ext cx="1859521" cy="4808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A32EDE-55B3-0BA1-454C-5B78F0BADE9E}"/>
                </a:ext>
              </a:extLst>
            </p:cNvPr>
            <p:cNvSpPr/>
            <p:nvPr/>
          </p:nvSpPr>
          <p:spPr>
            <a:xfrm>
              <a:off x="8456821" y="1323476"/>
              <a:ext cx="1859521" cy="4808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A804C5A3-38C7-D75F-AD99-BED5572EB39A}"/>
              </a:ext>
            </a:extLst>
          </p:cNvPr>
          <p:cNvSpPr/>
          <p:nvPr/>
        </p:nvSpPr>
        <p:spPr>
          <a:xfrm>
            <a:off x="1172547" y="372638"/>
            <a:ext cx="10391192" cy="13908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7B6E6A2-D9FF-DEEE-FA13-D450DFA48F3F}"/>
              </a:ext>
            </a:extLst>
          </p:cNvPr>
          <p:cNvGrpSpPr/>
          <p:nvPr/>
        </p:nvGrpSpPr>
        <p:grpSpPr>
          <a:xfrm>
            <a:off x="807306" y="2481167"/>
            <a:ext cx="7716393" cy="3932722"/>
            <a:chOff x="2484672" y="2105687"/>
            <a:chExt cx="7716393" cy="3932722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C9D515C-E198-2D97-7695-678A8B3095F5}"/>
                </a:ext>
              </a:extLst>
            </p:cNvPr>
            <p:cNvGrpSpPr/>
            <p:nvPr/>
          </p:nvGrpSpPr>
          <p:grpSpPr>
            <a:xfrm>
              <a:off x="2484672" y="2105687"/>
              <a:ext cx="7623110" cy="3910022"/>
              <a:chOff x="0" y="223438"/>
              <a:chExt cx="12192001" cy="6411123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DCA1C2A2-C745-4658-59CF-EBF6DF4B9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23438"/>
                <a:ext cx="12192000" cy="6411123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998C8EF9-2806-0C08-0452-15062BA75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010" r="30076" b="94946"/>
              <a:stretch/>
            </p:blipFill>
            <p:spPr>
              <a:xfrm>
                <a:off x="7116117" y="223439"/>
                <a:ext cx="5075884" cy="365126"/>
              </a:xfrm>
              <a:prstGeom prst="rect">
                <a:avLst/>
              </a:prstGeom>
            </p:spPr>
          </p:pic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5389EA3-155A-FA4B-F114-17B694543B57}"/>
                </a:ext>
              </a:extLst>
            </p:cNvPr>
            <p:cNvSpPr txBox="1"/>
            <p:nvPr/>
          </p:nvSpPr>
          <p:spPr>
            <a:xfrm>
              <a:off x="8586869" y="5792188"/>
              <a:ext cx="16141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highlight>
                    <a:srgbClr val="FFFF00"/>
                  </a:highlight>
                </a:rPr>
                <a:t>Brodaric</a:t>
              </a:r>
              <a:r>
                <a:rPr lang="fr-FR" sz="1000" dirty="0">
                  <a:highlight>
                    <a:srgbClr val="FFFF00"/>
                  </a:highlight>
                </a:rPr>
                <a:t> and Richards 2020</a:t>
              </a:r>
            </a:p>
          </p:txBody>
        </p:sp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B1F603EA-7A28-1C95-65BB-3A10C6A41BCF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rot="16200000" flipH="1">
            <a:off x="3195898" y="1058204"/>
            <a:ext cx="921366" cy="19245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3D41997C-213F-64D4-6EE6-75EB46C96440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 rot="5400000">
            <a:off x="6869740" y="-691077"/>
            <a:ext cx="921366" cy="54231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D2BBEB40-B417-906A-181E-ACDD66BA6459}"/>
              </a:ext>
            </a:extLst>
          </p:cNvPr>
          <p:cNvGrpSpPr/>
          <p:nvPr/>
        </p:nvGrpSpPr>
        <p:grpSpPr>
          <a:xfrm>
            <a:off x="8526455" y="3436743"/>
            <a:ext cx="3535816" cy="2470241"/>
            <a:chOff x="8526455" y="3436743"/>
            <a:chExt cx="3535816" cy="2470241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9C450B65-68FC-D012-BDEC-C0484990C9F8}"/>
                </a:ext>
              </a:extLst>
            </p:cNvPr>
            <p:cNvGrpSpPr/>
            <p:nvPr/>
          </p:nvGrpSpPr>
          <p:grpSpPr>
            <a:xfrm>
              <a:off x="9146096" y="3436743"/>
              <a:ext cx="2916175" cy="2470241"/>
              <a:chOff x="9146096" y="3436743"/>
              <a:chExt cx="2916175" cy="2470241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DEA7DC0-8346-C63E-8876-C0697387B072}"/>
                  </a:ext>
                </a:extLst>
              </p:cNvPr>
              <p:cNvSpPr txBox="1"/>
              <p:nvPr/>
            </p:nvSpPr>
            <p:spPr>
              <a:xfrm>
                <a:off x="9236596" y="3521103"/>
                <a:ext cx="2682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Geometric</a:t>
                </a:r>
                <a:r>
                  <a:rPr lang="fr-FR" dirty="0"/>
                  <a:t> and </a:t>
                </a:r>
                <a:r>
                  <a:rPr lang="fr-FR" dirty="0" err="1"/>
                  <a:t>topological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endParaRPr lang="fr-FR" dirty="0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0CBADB6-9035-A07A-596B-29A6859ED9EC}"/>
                  </a:ext>
                </a:extLst>
              </p:cNvPr>
              <p:cNvSpPr txBox="1"/>
              <p:nvPr/>
            </p:nvSpPr>
            <p:spPr>
              <a:xfrm>
                <a:off x="9259724" y="4306213"/>
                <a:ext cx="2682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Geologic</a:t>
                </a:r>
                <a:r>
                  <a:rPr lang="fr-FR" dirty="0"/>
                  <a:t> expression of </a:t>
                </a:r>
                <a:r>
                  <a:rPr lang="fr-FR" dirty="0" err="1"/>
                  <a:t>objects</a:t>
                </a:r>
                <a:endParaRPr lang="fr-FR" dirty="0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BC2785D-683F-D056-447A-74484F52C0FD}"/>
                  </a:ext>
                </a:extLst>
              </p:cNvPr>
              <p:cNvSpPr txBox="1"/>
              <p:nvPr/>
            </p:nvSpPr>
            <p:spPr>
              <a:xfrm>
                <a:off x="9270402" y="5136682"/>
                <a:ext cx="2682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Recognition </a:t>
                </a:r>
                <a:r>
                  <a:rPr lang="fr-FR" dirty="0" err="1"/>
                  <a:t>features</a:t>
                </a:r>
                <a:r>
                  <a:rPr lang="fr-FR" dirty="0"/>
                  <a:t> of </a:t>
                </a:r>
                <a:r>
                  <a:rPr lang="fr-FR" dirty="0" err="1"/>
                  <a:t>geological</a:t>
                </a:r>
                <a:r>
                  <a:rPr lang="fr-FR" dirty="0"/>
                  <a:t> </a:t>
                </a:r>
                <a:r>
                  <a:rPr lang="fr-FR" dirty="0" err="1"/>
                  <a:t>objects</a:t>
                </a:r>
                <a:endParaRPr lang="fr-F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A8A37C-2845-3D05-DD0D-2E68176374C9}"/>
                  </a:ext>
                </a:extLst>
              </p:cNvPr>
              <p:cNvSpPr/>
              <p:nvPr/>
            </p:nvSpPr>
            <p:spPr>
              <a:xfrm>
                <a:off x="9146096" y="3436743"/>
                <a:ext cx="2916175" cy="247024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8A0F8CE-CC91-17B9-16E5-4609B41D9F44}"/>
                </a:ext>
              </a:extLst>
            </p:cNvPr>
            <p:cNvSpPr txBox="1"/>
            <p:nvPr/>
          </p:nvSpPr>
          <p:spPr>
            <a:xfrm>
              <a:off x="8526455" y="4244658"/>
              <a:ext cx="6282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27A6210F-4B33-131B-7369-ED93B3C3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90" y="687752"/>
            <a:ext cx="8566320" cy="5363889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F10D8B-6DE8-CE98-A560-20B81A544ECF}"/>
              </a:ext>
            </a:extLst>
          </p:cNvPr>
          <p:cNvGrpSpPr/>
          <p:nvPr/>
        </p:nvGrpSpPr>
        <p:grpSpPr>
          <a:xfrm>
            <a:off x="0" y="490499"/>
            <a:ext cx="11989294" cy="6175579"/>
            <a:chOff x="0" y="627222"/>
            <a:chExt cx="11989294" cy="61755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2842E4-704C-1CC2-E742-9A80F51D9BB4}"/>
                </a:ext>
              </a:extLst>
            </p:cNvPr>
            <p:cNvSpPr/>
            <p:nvPr/>
          </p:nvSpPr>
          <p:spPr>
            <a:xfrm>
              <a:off x="0" y="627222"/>
              <a:ext cx="11989294" cy="6175579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0DAB098-85E1-1E76-6578-044A6115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590" y="672075"/>
              <a:ext cx="8566320" cy="5363889"/>
            </a:xfrm>
            <a:prstGeom prst="rect">
              <a:avLst/>
            </a:prstGeom>
          </p:spPr>
        </p:pic>
      </p:grp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2193F87D-7141-3100-A4F0-89C066D93987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30563EF-103A-8CB8-A65F-D1B2335A9E21}"/>
              </a:ext>
            </a:extLst>
          </p:cNvPr>
          <p:cNvGrpSpPr/>
          <p:nvPr/>
        </p:nvGrpSpPr>
        <p:grpSpPr>
          <a:xfrm>
            <a:off x="207339" y="248796"/>
            <a:ext cx="11934355" cy="6733682"/>
            <a:chOff x="207339" y="248796"/>
            <a:chExt cx="11934355" cy="6733682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38BA9509-1B73-E7DF-BA22-69F85BD46C6E}"/>
                </a:ext>
              </a:extLst>
            </p:cNvPr>
            <p:cNvGrpSpPr/>
            <p:nvPr/>
          </p:nvGrpSpPr>
          <p:grpSpPr>
            <a:xfrm>
              <a:off x="207339" y="248796"/>
              <a:ext cx="11934355" cy="6733682"/>
              <a:chOff x="207339" y="248796"/>
              <a:chExt cx="11934355" cy="6733682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6E3FF86F-063B-1ED7-9313-5E6E0A146A83}"/>
                  </a:ext>
                </a:extLst>
              </p:cNvPr>
              <p:cNvGrpSpPr/>
              <p:nvPr/>
            </p:nvGrpSpPr>
            <p:grpSpPr>
              <a:xfrm>
                <a:off x="207339" y="248796"/>
                <a:ext cx="11186804" cy="6733682"/>
                <a:chOff x="207339" y="248796"/>
                <a:chExt cx="11186804" cy="6733682"/>
              </a:xfrm>
            </p:grpSpPr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9CCB6453-E049-8118-2F2F-EF722DBF9600}"/>
                    </a:ext>
                  </a:extLst>
                </p:cNvPr>
                <p:cNvGrpSpPr/>
                <p:nvPr/>
              </p:nvGrpSpPr>
              <p:grpSpPr>
                <a:xfrm>
                  <a:off x="207339" y="490499"/>
                  <a:ext cx="10746800" cy="5557125"/>
                  <a:chOff x="207339" y="490499"/>
                  <a:chExt cx="10746800" cy="5557125"/>
                </a:xfrm>
              </p:grpSpPr>
              <p:grpSp>
                <p:nvGrpSpPr>
                  <p:cNvPr id="8" name="Groupe 7">
                    <a:extLst>
                      <a:ext uri="{FF2B5EF4-FFF2-40B4-BE49-F238E27FC236}">
                        <a16:creationId xmlns:a16="http://schemas.microsoft.com/office/drawing/2014/main" id="{7EEA0B3F-64A1-2256-BC79-4F51F650C2AB}"/>
                      </a:ext>
                    </a:extLst>
                  </p:cNvPr>
                  <p:cNvGrpSpPr/>
                  <p:nvPr/>
                </p:nvGrpSpPr>
                <p:grpSpPr>
                  <a:xfrm>
                    <a:off x="207339" y="490499"/>
                    <a:ext cx="10746800" cy="5557125"/>
                    <a:chOff x="207339" y="490499"/>
                    <a:chExt cx="10746800" cy="5557125"/>
                  </a:xfrm>
                  <a:solidFill>
                    <a:schemeClr val="bg1"/>
                  </a:solidFill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975CD5CE-B00B-1EA9-7A03-0CED7B054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0992" y="1362269"/>
                      <a:ext cx="3125756" cy="4378533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id="{9E854FAE-254A-BBD9-EC86-7E7C27FBB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388" y="490499"/>
                      <a:ext cx="8854751" cy="1422277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9E303D9F-3492-D581-5531-64F3A5CE0E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8327" y="2873829"/>
                      <a:ext cx="4310742" cy="2911826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C2E3BFB5-EE66-297B-88D7-FD2349B93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339" y="1932825"/>
                      <a:ext cx="3692858" cy="409475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D20D18C2-E2B4-A09B-7D36-2A7FDDBE2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51972" y="5458547"/>
                      <a:ext cx="3692858" cy="589077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4D3F043-729D-5C87-C5A7-A358F3496E76}"/>
                      </a:ext>
                    </a:extLst>
                  </p:cNvPr>
                  <p:cNvSpPr/>
                  <p:nvPr/>
                </p:nvSpPr>
                <p:spPr>
                  <a:xfrm>
                    <a:off x="2270450" y="642899"/>
                    <a:ext cx="3844212" cy="17364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pic>
              <p:nvPicPr>
                <p:cNvPr id="13" name="Image 12">
                  <a:extLst>
                    <a:ext uri="{FF2B5EF4-FFF2-40B4-BE49-F238E27FC236}">
                      <a16:creationId xmlns:a16="http://schemas.microsoft.com/office/drawing/2014/main" id="{47235AE0-7617-CBB7-118D-7DBA55CCA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31918" y="2575769"/>
                  <a:ext cx="2562225" cy="3769532"/>
                </a:xfrm>
                <a:prstGeom prst="rect">
                  <a:avLst/>
                </a:prstGeom>
              </p:spPr>
            </p:pic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A4AB5562-FE1B-43FC-0E37-494AC95CFB4A}"/>
                    </a:ext>
                  </a:extLst>
                </p:cNvPr>
                <p:cNvSpPr/>
                <p:nvPr/>
              </p:nvSpPr>
              <p:spPr>
                <a:xfrm rot="2516128">
                  <a:off x="4148966" y="248796"/>
                  <a:ext cx="2676387" cy="6733682"/>
                </a:xfrm>
                <a:prstGeom prst="ellipse">
                  <a:avLst/>
                </a:prstGeom>
                <a:noFill/>
                <a:ln w="28575">
                  <a:solidFill>
                    <a:srgbClr val="EA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9" name="Connecteur : en angle 18">
                  <a:extLst>
                    <a:ext uri="{FF2B5EF4-FFF2-40B4-BE49-F238E27FC236}">
                      <a16:creationId xmlns:a16="http://schemas.microsoft.com/office/drawing/2014/main" id="{2EB0CED9-507B-24F9-CAA1-67FC10C652C8}"/>
                    </a:ext>
                  </a:extLst>
                </p:cNvPr>
                <p:cNvCxnSpPr>
                  <a:cxnSpLocks/>
                  <a:stCxn id="11" idx="6"/>
                  <a:endCxn id="13" idx="1"/>
                </p:cNvCxnSpPr>
                <p:nvPr/>
              </p:nvCxnSpPr>
              <p:spPr>
                <a:xfrm flipV="1">
                  <a:off x="6482639" y="4460535"/>
                  <a:ext cx="2349279" cy="49408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D886786-58B8-3A2B-15AD-D174D4E23B96}"/>
                  </a:ext>
                </a:extLst>
              </p:cNvPr>
              <p:cNvSpPr txBox="1"/>
              <p:nvPr/>
            </p:nvSpPr>
            <p:spPr>
              <a:xfrm>
                <a:off x="10527498" y="5872748"/>
                <a:ext cx="16141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>
                    <a:highlight>
                      <a:srgbClr val="FFFF00"/>
                    </a:highlight>
                  </a:rPr>
                  <a:t>Cox 2017</a:t>
                </a: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0A7DDC5-F731-9A06-7D0A-A36C3622641D}"/>
                </a:ext>
              </a:extLst>
            </p:cNvPr>
            <p:cNvSpPr txBox="1"/>
            <p:nvPr/>
          </p:nvSpPr>
          <p:spPr>
            <a:xfrm>
              <a:off x="9616773" y="2206436"/>
              <a:ext cx="162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/>
                <a:t>OM_lite</a:t>
              </a:r>
              <a:r>
                <a:rPr lang="fr-FR" b="1" dirty="0"/>
                <a:t> 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E642E1C-48A3-B807-044F-294DF2B5BDBD}"/>
              </a:ext>
            </a:extLst>
          </p:cNvPr>
          <p:cNvGrpSpPr/>
          <p:nvPr/>
        </p:nvGrpSpPr>
        <p:grpSpPr>
          <a:xfrm>
            <a:off x="164894" y="121167"/>
            <a:ext cx="10265452" cy="3721782"/>
            <a:chOff x="164894" y="121167"/>
            <a:chExt cx="10265452" cy="372178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7D41925-21C4-07DD-3A63-1D7EC2861FCC}"/>
                </a:ext>
              </a:extLst>
            </p:cNvPr>
            <p:cNvGrpSpPr/>
            <p:nvPr/>
          </p:nvGrpSpPr>
          <p:grpSpPr>
            <a:xfrm>
              <a:off x="164894" y="309174"/>
              <a:ext cx="10265452" cy="3533775"/>
              <a:chOff x="164894" y="309174"/>
              <a:chExt cx="10265452" cy="3533775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4A6AE538-E1B4-959D-E956-6CC3D27F7944}"/>
                  </a:ext>
                </a:extLst>
              </p:cNvPr>
              <p:cNvGrpSpPr/>
              <p:nvPr/>
            </p:nvGrpSpPr>
            <p:grpSpPr>
              <a:xfrm>
                <a:off x="164894" y="309174"/>
                <a:ext cx="3514725" cy="3533775"/>
                <a:chOff x="164894" y="309174"/>
                <a:chExt cx="3514725" cy="3533775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0389AA7-74B0-3423-F5E3-6B8F3436DE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4894" y="309174"/>
                  <a:ext cx="3514725" cy="3533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997D0180-8F63-C691-6657-77759BE0DCC6}"/>
                    </a:ext>
                  </a:extLst>
                </p:cNvPr>
                <p:cNvSpPr txBox="1"/>
                <p:nvPr/>
              </p:nvSpPr>
              <p:spPr>
                <a:xfrm>
                  <a:off x="1761542" y="3537785"/>
                  <a:ext cx="16141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b="0" i="0" dirty="0" err="1">
                      <a:solidFill>
                        <a:srgbClr val="222222"/>
                      </a:solidFill>
                      <a:effectLst/>
                      <a:highlight>
                        <a:srgbClr val="FFFF00"/>
                      </a:highlight>
                      <a:latin typeface="Arial" panose="020B0604020202020204" pitchFamily="34" charset="0"/>
                    </a:rPr>
                    <a:t>Janowicz</a:t>
                  </a:r>
                  <a:r>
                    <a:rPr lang="fr-FR" sz="1200" b="0" i="0" dirty="0">
                      <a:solidFill>
                        <a:srgbClr val="222222"/>
                      </a:solidFill>
                      <a:effectLst/>
                      <a:highlight>
                        <a:srgbClr val="FFFF00"/>
                      </a:highlight>
                      <a:latin typeface="Arial" panose="020B0604020202020204" pitchFamily="34" charset="0"/>
                    </a:rPr>
                    <a:t> et al </a:t>
                  </a:r>
                  <a:r>
                    <a:rPr lang="fr-FR" sz="1000" dirty="0">
                      <a:highlight>
                        <a:srgbClr val="FFFF00"/>
                      </a:highlight>
                    </a:rPr>
                    <a:t> 2017</a:t>
                  </a:r>
                </a:p>
              </p:txBody>
            </p:sp>
          </p:grpSp>
          <p:cxnSp>
            <p:nvCxnSpPr>
              <p:cNvPr id="21" name="Connecteur : en angle 20">
                <a:extLst>
                  <a:ext uri="{FF2B5EF4-FFF2-40B4-BE49-F238E27FC236}">
                    <a16:creationId xmlns:a16="http://schemas.microsoft.com/office/drawing/2014/main" id="{E3816F2E-F696-1847-F3F0-6ED542612B0B}"/>
                  </a:ext>
                </a:extLst>
              </p:cNvPr>
              <p:cNvCxnSpPr>
                <a:stCxn id="14" idx="0"/>
              </p:cNvCxnSpPr>
              <p:nvPr/>
            </p:nvCxnSpPr>
            <p:spPr>
              <a:xfrm rot="16200000" flipV="1">
                <a:off x="6495470" y="-1728439"/>
                <a:ext cx="1563537" cy="630621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6A8ACAB-B074-1481-4953-9891BCCAE06E}"/>
                </a:ext>
              </a:extLst>
            </p:cNvPr>
            <p:cNvSpPr txBox="1"/>
            <p:nvPr/>
          </p:nvSpPr>
          <p:spPr>
            <a:xfrm>
              <a:off x="725355" y="121167"/>
              <a:ext cx="813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SOSA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725905E-336E-C865-86DB-443062745CC2}"/>
              </a:ext>
            </a:extLst>
          </p:cNvPr>
          <p:cNvGrpSpPr/>
          <p:nvPr/>
        </p:nvGrpSpPr>
        <p:grpSpPr>
          <a:xfrm>
            <a:off x="3405017" y="3321346"/>
            <a:ext cx="2282116" cy="2092664"/>
            <a:chOff x="3405017" y="3321346"/>
            <a:chExt cx="2282116" cy="209266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1B1B36-FAA9-9F92-7BE8-26DFC1F9E02A}"/>
                </a:ext>
              </a:extLst>
            </p:cNvPr>
            <p:cNvSpPr/>
            <p:nvPr/>
          </p:nvSpPr>
          <p:spPr>
            <a:xfrm>
              <a:off x="3915437" y="3321346"/>
              <a:ext cx="1771696" cy="209266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6BB1C521-9C96-D319-5289-3A24DBC0D6CD}"/>
                </a:ext>
              </a:extLst>
            </p:cNvPr>
            <p:cNvSpPr txBox="1"/>
            <p:nvPr/>
          </p:nvSpPr>
          <p:spPr>
            <a:xfrm>
              <a:off x="3405017" y="4163209"/>
              <a:ext cx="6282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2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F10D8B-6DE8-CE98-A560-20B81A544ECF}"/>
              </a:ext>
            </a:extLst>
          </p:cNvPr>
          <p:cNvGrpSpPr/>
          <p:nvPr/>
        </p:nvGrpSpPr>
        <p:grpSpPr>
          <a:xfrm>
            <a:off x="0" y="490499"/>
            <a:ext cx="11989294" cy="6175579"/>
            <a:chOff x="0" y="627222"/>
            <a:chExt cx="11989294" cy="61755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2842E4-704C-1CC2-E742-9A80F51D9BB4}"/>
                </a:ext>
              </a:extLst>
            </p:cNvPr>
            <p:cNvSpPr/>
            <p:nvPr/>
          </p:nvSpPr>
          <p:spPr>
            <a:xfrm>
              <a:off x="0" y="627222"/>
              <a:ext cx="11989294" cy="6175579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0DAB098-85E1-1E76-6578-044A6115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6590" y="672075"/>
              <a:ext cx="8566320" cy="5363889"/>
            </a:xfrm>
            <a:prstGeom prst="rect">
              <a:avLst/>
            </a:prstGeom>
          </p:spPr>
        </p:pic>
      </p:grp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2193F87D-7141-3100-A4F0-89C066D93987}"/>
              </a:ext>
            </a:extLst>
          </p:cNvPr>
          <p:cNvSpPr txBox="1">
            <a:spLocks/>
          </p:cNvSpPr>
          <p:nvPr/>
        </p:nvSpPr>
        <p:spPr>
          <a:xfrm>
            <a:off x="11659891" y="6376243"/>
            <a:ext cx="371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E917E-CC38-4C11-BE05-D02DD828F9F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D78D4B6-370B-52E0-5B07-06BA8D900D53}"/>
              </a:ext>
            </a:extLst>
          </p:cNvPr>
          <p:cNvGrpSpPr/>
          <p:nvPr/>
        </p:nvGrpSpPr>
        <p:grpSpPr>
          <a:xfrm>
            <a:off x="906138" y="410547"/>
            <a:ext cx="10159970" cy="6354145"/>
            <a:chOff x="906138" y="410547"/>
            <a:chExt cx="10159970" cy="635414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3EA9A39B-85B1-822D-8804-9660E3EBBBF9}"/>
                </a:ext>
              </a:extLst>
            </p:cNvPr>
            <p:cNvGrpSpPr/>
            <p:nvPr/>
          </p:nvGrpSpPr>
          <p:grpSpPr>
            <a:xfrm>
              <a:off x="906138" y="410547"/>
              <a:ext cx="10159970" cy="6354145"/>
              <a:chOff x="868814" y="401216"/>
              <a:chExt cx="10159970" cy="6354145"/>
            </a:xfrm>
            <a:solidFill>
              <a:schemeClr val="bg1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73C6AC5-CEE1-2FCE-419E-5A17C3E7014C}"/>
                  </a:ext>
                </a:extLst>
              </p:cNvPr>
              <p:cNvSpPr/>
              <p:nvPr/>
            </p:nvSpPr>
            <p:spPr>
              <a:xfrm>
                <a:off x="1642188" y="401216"/>
                <a:ext cx="9386596" cy="32377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13A554-1165-7287-D403-52D42B05B8FC}"/>
                  </a:ext>
                </a:extLst>
              </p:cNvPr>
              <p:cNvSpPr/>
              <p:nvPr/>
            </p:nvSpPr>
            <p:spPr>
              <a:xfrm>
                <a:off x="868814" y="4145542"/>
                <a:ext cx="9386596" cy="26098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8D69F4-4F41-A6D4-45BA-173B8B6589C4}"/>
                  </a:ext>
                </a:extLst>
              </p:cNvPr>
              <p:cNvSpPr/>
              <p:nvPr/>
            </p:nvSpPr>
            <p:spPr>
              <a:xfrm>
                <a:off x="2174032" y="3134768"/>
                <a:ext cx="6347493" cy="26098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FD3EB8D-96E4-2799-0C54-D80C69E90AA1}"/>
                </a:ext>
              </a:extLst>
            </p:cNvPr>
            <p:cNvSpPr/>
            <p:nvPr/>
          </p:nvSpPr>
          <p:spPr>
            <a:xfrm>
              <a:off x="8035565" y="3537678"/>
              <a:ext cx="2705878" cy="727787"/>
            </a:xfrm>
            <a:prstGeom prst="ellipse">
              <a:avLst/>
            </a:prstGeom>
            <a:noFill/>
            <a:ln w="19050">
              <a:solidFill>
                <a:srgbClr val="E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9803F965-6562-25F8-6962-8D0BA207374C}"/>
              </a:ext>
            </a:extLst>
          </p:cNvPr>
          <p:cNvGrpSpPr/>
          <p:nvPr/>
        </p:nvGrpSpPr>
        <p:grpSpPr>
          <a:xfrm>
            <a:off x="408373" y="665716"/>
            <a:ext cx="8980131" cy="4093704"/>
            <a:chOff x="408373" y="1445962"/>
            <a:chExt cx="8980131" cy="409370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0A1B3A-8AF4-3433-3786-4C9ED187A91B}"/>
                </a:ext>
              </a:extLst>
            </p:cNvPr>
            <p:cNvSpPr/>
            <p:nvPr/>
          </p:nvSpPr>
          <p:spPr>
            <a:xfrm>
              <a:off x="408373" y="1707572"/>
              <a:ext cx="6260035" cy="38320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AAE5CECF-0BB2-65B8-5074-289BFC005523}"/>
                </a:ext>
              </a:extLst>
            </p:cNvPr>
            <p:cNvGrpSpPr/>
            <p:nvPr/>
          </p:nvGrpSpPr>
          <p:grpSpPr>
            <a:xfrm>
              <a:off x="773538" y="1445962"/>
              <a:ext cx="8614966" cy="3858043"/>
              <a:chOff x="773538" y="1445962"/>
              <a:chExt cx="8614966" cy="3858043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1FB3683-EECF-69A5-5BB7-A80664238E6D}"/>
                  </a:ext>
                </a:extLst>
              </p:cNvPr>
              <p:cNvSpPr txBox="1"/>
              <p:nvPr/>
            </p:nvSpPr>
            <p:spPr>
              <a:xfrm>
                <a:off x="906138" y="1445962"/>
                <a:ext cx="4710891" cy="52322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General Interpretation process </a:t>
                </a:r>
              </a:p>
            </p:txBody>
          </p: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7AEE8EC-28A6-0A03-8B5A-93FD6289EE4A}"/>
                  </a:ext>
                </a:extLst>
              </p:cNvPr>
              <p:cNvSpPr txBox="1"/>
              <p:nvPr/>
            </p:nvSpPr>
            <p:spPr>
              <a:xfrm>
                <a:off x="773538" y="2345669"/>
                <a:ext cx="235950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Core of Interpretation</a:t>
                </a: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57EBCD6-6D50-06B1-1729-8FA466360CFF}"/>
                  </a:ext>
                </a:extLst>
              </p:cNvPr>
              <p:cNvSpPr txBox="1"/>
              <p:nvPr/>
            </p:nvSpPr>
            <p:spPr>
              <a:xfrm>
                <a:off x="906138" y="3187814"/>
                <a:ext cx="205166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Detection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64E50D9-C8B1-E238-244F-E4A0EFC41210}"/>
                  </a:ext>
                </a:extLst>
              </p:cNvPr>
              <p:cNvSpPr txBox="1"/>
              <p:nvPr/>
            </p:nvSpPr>
            <p:spPr>
              <a:xfrm>
                <a:off x="906138" y="4086423"/>
                <a:ext cx="205166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Parametrization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DB914AB-C565-9CF6-68E0-41296074E650}"/>
                  </a:ext>
                </a:extLst>
              </p:cNvPr>
              <p:cNvSpPr txBox="1"/>
              <p:nvPr/>
            </p:nvSpPr>
            <p:spPr>
              <a:xfrm>
                <a:off x="906138" y="4873160"/>
                <a:ext cx="205166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Evaluation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E632E39-FCDE-86F2-CEAF-16B56D252377}"/>
                  </a:ext>
                </a:extLst>
              </p:cNvPr>
              <p:cNvSpPr txBox="1"/>
              <p:nvPr/>
            </p:nvSpPr>
            <p:spPr>
              <a:xfrm>
                <a:off x="3731178" y="2134245"/>
                <a:ext cx="84041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iteration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5DC8E66C-54D1-F10D-D3B3-419610D14B03}"/>
                  </a:ext>
                </a:extLst>
              </p:cNvPr>
              <p:cNvSpPr txBox="1"/>
              <p:nvPr/>
            </p:nvSpPr>
            <p:spPr>
              <a:xfrm>
                <a:off x="3731178" y="2594224"/>
                <a:ext cx="84041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Proposing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0E8F8B78-0D56-952D-A31D-C0A02DBEB299}"/>
                  </a:ext>
                </a:extLst>
              </p:cNvPr>
              <p:cNvSpPr txBox="1"/>
              <p:nvPr/>
            </p:nvSpPr>
            <p:spPr>
              <a:xfrm>
                <a:off x="4906665" y="2354798"/>
                <a:ext cx="84041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Checking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0E6642D-A380-6008-5113-6B1A38F1CD2B}"/>
                  </a:ext>
                </a:extLst>
              </p:cNvPr>
              <p:cNvSpPr txBox="1"/>
              <p:nvPr/>
            </p:nvSpPr>
            <p:spPr>
              <a:xfrm>
                <a:off x="3544566" y="3051980"/>
                <a:ext cx="1353261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Detect objects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234F654-8572-9128-DB1E-158F222E4FB2}"/>
                  </a:ext>
                </a:extLst>
              </p:cNvPr>
              <p:cNvSpPr txBox="1"/>
              <p:nvPr/>
            </p:nvSpPr>
            <p:spPr>
              <a:xfrm>
                <a:off x="3544566" y="3511959"/>
                <a:ext cx="1353261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Detect features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71EC8E-2BF9-B483-9458-D114DA27D0BF}"/>
                  </a:ext>
                </a:extLst>
              </p:cNvPr>
              <p:cNvSpPr txBox="1"/>
              <p:nvPr/>
            </p:nvSpPr>
            <p:spPr>
              <a:xfrm>
                <a:off x="5195920" y="3272533"/>
                <a:ext cx="1353261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Detect anomalies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902D0D7-71B7-8687-E054-6D26DF7AFECD}"/>
                  </a:ext>
                </a:extLst>
              </p:cNvPr>
              <p:cNvSpPr txBox="1"/>
              <p:nvPr/>
            </p:nvSpPr>
            <p:spPr>
              <a:xfrm>
                <a:off x="3772532" y="4114615"/>
                <a:ext cx="203673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Parametrize geologic object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C71F075-C9B6-0DD8-C8B9-385EF5CE613C}"/>
                  </a:ext>
                </a:extLst>
              </p:cNvPr>
              <p:cNvSpPr txBox="1"/>
              <p:nvPr/>
            </p:nvSpPr>
            <p:spPr>
              <a:xfrm>
                <a:off x="3772532" y="4593311"/>
                <a:ext cx="203673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Evaluate probability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24272E-52A3-B0EF-9D3D-B1C9254F4AFA}"/>
                  </a:ext>
                </a:extLst>
              </p:cNvPr>
              <p:cNvSpPr txBox="1"/>
              <p:nvPr/>
            </p:nvSpPr>
            <p:spPr>
              <a:xfrm>
                <a:off x="3772532" y="5019725"/>
                <a:ext cx="2036734" cy="2842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Evaluate compatibility</a:t>
                </a:r>
              </a:p>
            </p:txBody>
          </p: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814CB81C-22E9-8DE0-DB0D-6D5A104CBAEA}"/>
                  </a:ext>
                </a:extLst>
              </p:cNvPr>
              <p:cNvCxnSpPr>
                <a:cxnSpLocks/>
                <a:stCxn id="9" idx="3"/>
                <a:endCxn id="14" idx="1"/>
              </p:cNvCxnSpPr>
              <p:nvPr/>
            </p:nvCxnSpPr>
            <p:spPr>
              <a:xfrm flipV="1">
                <a:off x="3133045" y="2276385"/>
                <a:ext cx="598133" cy="25395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15E7111E-A740-1692-62D0-7BB0F324566D}"/>
                  </a:ext>
                </a:extLst>
              </p:cNvPr>
              <p:cNvCxnSpPr>
                <a:cxnSpLocks/>
                <a:stCxn id="9" idx="3"/>
                <a:endCxn id="16" idx="1"/>
              </p:cNvCxnSpPr>
              <p:nvPr/>
            </p:nvCxnSpPr>
            <p:spPr>
              <a:xfrm flipV="1">
                <a:off x="3133045" y="2496938"/>
                <a:ext cx="1773620" cy="3339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33194039-089C-8929-AB22-C4EF90F9B7D5}"/>
                  </a:ext>
                </a:extLst>
              </p:cNvPr>
              <p:cNvCxnSpPr>
                <a:cxnSpLocks/>
                <a:stCxn id="9" idx="3"/>
                <a:endCxn id="15" idx="1"/>
              </p:cNvCxnSpPr>
              <p:nvPr/>
            </p:nvCxnSpPr>
            <p:spPr>
              <a:xfrm>
                <a:off x="3133045" y="2530335"/>
                <a:ext cx="598133" cy="20602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F95A2044-3A7A-988C-2F1D-A30399ADC123}"/>
                  </a:ext>
                </a:extLst>
              </p:cNvPr>
              <p:cNvCxnSpPr>
                <a:cxnSpLocks/>
                <a:stCxn id="10" idx="3"/>
                <a:endCxn id="17" idx="1"/>
              </p:cNvCxnSpPr>
              <p:nvPr/>
            </p:nvCxnSpPr>
            <p:spPr>
              <a:xfrm flipV="1">
                <a:off x="2957804" y="3194120"/>
                <a:ext cx="586762" cy="1783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FA2006A1-D63F-6915-B257-C71B02E6CA03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984297" y="3381734"/>
                <a:ext cx="2211623" cy="3293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ECB9C3C3-9185-D72A-0CF5-A448E11835F6}"/>
                  </a:ext>
                </a:extLst>
              </p:cNvPr>
              <p:cNvCxnSpPr>
                <a:cxnSpLocks/>
                <a:stCxn id="10" idx="3"/>
                <a:endCxn id="18" idx="1"/>
              </p:cNvCxnSpPr>
              <p:nvPr/>
            </p:nvCxnSpPr>
            <p:spPr>
              <a:xfrm>
                <a:off x="2957804" y="3372480"/>
                <a:ext cx="586762" cy="28161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E7B0CE69-B230-CBBD-A73E-EDC338F572B2}"/>
                  </a:ext>
                </a:extLst>
              </p:cNvPr>
              <p:cNvCxnSpPr>
                <a:cxnSpLocks/>
                <a:stCxn id="11" idx="3"/>
                <a:endCxn id="21" idx="1"/>
              </p:cNvCxnSpPr>
              <p:nvPr/>
            </p:nvCxnSpPr>
            <p:spPr>
              <a:xfrm flipV="1">
                <a:off x="2957804" y="4256755"/>
                <a:ext cx="814728" cy="14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29E07B5F-3536-80E2-3007-823710959FCB}"/>
                  </a:ext>
                </a:extLst>
              </p:cNvPr>
              <p:cNvCxnSpPr>
                <a:cxnSpLocks/>
                <a:stCxn id="12" idx="3"/>
                <a:endCxn id="27" idx="1"/>
              </p:cNvCxnSpPr>
              <p:nvPr/>
            </p:nvCxnSpPr>
            <p:spPr>
              <a:xfrm flipV="1">
                <a:off x="2957804" y="4735451"/>
                <a:ext cx="814728" cy="32237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4752132C-4B83-63EC-DAB1-3FAF419E39D2}"/>
                  </a:ext>
                </a:extLst>
              </p:cNvPr>
              <p:cNvCxnSpPr>
                <a:cxnSpLocks/>
                <a:stCxn id="12" idx="3"/>
                <a:endCxn id="28" idx="1"/>
              </p:cNvCxnSpPr>
              <p:nvPr/>
            </p:nvCxnSpPr>
            <p:spPr>
              <a:xfrm>
                <a:off x="2957804" y="5057826"/>
                <a:ext cx="814728" cy="10403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 : en angle 79">
                <a:extLst>
                  <a:ext uri="{FF2B5EF4-FFF2-40B4-BE49-F238E27FC236}">
                    <a16:creationId xmlns:a16="http://schemas.microsoft.com/office/drawing/2014/main" id="{71C93B55-EEBA-BB3B-D66F-7BC60ED5E268}"/>
                  </a:ext>
                </a:extLst>
              </p:cNvPr>
              <p:cNvCxnSpPr>
                <a:cxnSpLocks/>
                <a:stCxn id="7" idx="0"/>
                <a:endCxn id="8" idx="0"/>
              </p:cNvCxnSpPr>
              <p:nvPr/>
            </p:nvCxnSpPr>
            <p:spPr>
              <a:xfrm rot="16200000" flipV="1">
                <a:off x="4889063" y="-181517"/>
                <a:ext cx="2871962" cy="6126920"/>
              </a:xfrm>
              <a:prstGeom prst="bentConnector3">
                <a:avLst>
                  <a:gd name="adj1" fmla="val 111851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Image 102">
            <a:extLst>
              <a:ext uri="{FF2B5EF4-FFF2-40B4-BE49-F238E27FC236}">
                <a16:creationId xmlns:a16="http://schemas.microsoft.com/office/drawing/2014/main" id="{A5276DD1-8B52-E4A3-4F6F-CF91F046C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38" y="4888713"/>
            <a:ext cx="9207703" cy="18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9755</TotalTime>
  <Words>1158</Words>
  <Application>Microsoft Office PowerPoint</Application>
  <PresentationFormat>Grand écran</PresentationFormat>
  <Paragraphs>273</Paragraphs>
  <Slides>18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Noto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Imadeddine Laouici</dc:creator>
  <cp:lastModifiedBy>Imadeddine Laouici</cp:lastModifiedBy>
  <cp:revision>203</cp:revision>
  <dcterms:created xsi:type="dcterms:W3CDTF">2022-06-13T04:45:25Z</dcterms:created>
  <dcterms:modified xsi:type="dcterms:W3CDTF">2022-11-29T14:46:19Z</dcterms:modified>
</cp:coreProperties>
</file>